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3" r:id="rId3"/>
    <p:sldId id="336" r:id="rId4"/>
    <p:sldId id="344" r:id="rId5"/>
    <p:sldId id="312" r:id="rId6"/>
    <p:sldId id="337" r:id="rId7"/>
    <p:sldId id="264" r:id="rId8"/>
    <p:sldId id="324" r:id="rId9"/>
    <p:sldId id="345" r:id="rId10"/>
    <p:sldId id="340" r:id="rId11"/>
    <p:sldId id="346" r:id="rId12"/>
    <p:sldId id="341" r:id="rId13"/>
    <p:sldId id="303" r:id="rId14"/>
    <p:sldId id="335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roxima Nova ExCn Bl" panose="02000506030000020004" pitchFamily="50" charset="0"/>
      <p:bold r:id="rId22"/>
      <p:boldItalic r:id="rId23"/>
    </p:embeddedFont>
    <p:embeddedFont>
      <p:font typeface="Qanelas ExtraBold" panose="00000900000000000000" pitchFamily="50" charset="-52"/>
      <p:bold r:id="rId24"/>
    </p:embeddedFont>
    <p:embeddedFont>
      <p:font typeface="Qanelas Medium" panose="00000600000000000000" pitchFamily="50" charset="-52"/>
      <p:regular r:id="rId25"/>
    </p:embeddedFont>
    <p:embeddedFont>
      <p:font typeface="Qanelas Heavy" panose="00000A00000000000000" pitchFamily="50" charset="-52"/>
      <p:bold r:id="rId26"/>
    </p:embeddedFont>
    <p:embeddedFont>
      <p:font typeface="Qanelas Light" panose="00000400000000000000" pitchFamily="50" charset="-52"/>
      <p:regular r:id="rId27"/>
    </p:embeddedFont>
    <p:embeddedFont>
      <p:font typeface="Yu Gothic UI Semibold" panose="020B0700000000000000" pitchFamily="34" charset="-128"/>
      <p:bold r:id="rId28"/>
    </p:embeddedFont>
    <p:embeddedFont>
      <p:font typeface="Qanelas Black" panose="00000A00000000000000" pitchFamily="50" charset="-52"/>
      <p:bold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Qanelas Bold" panose="00000800000000000000" pitchFamily="50" charset="-52"/>
      <p:bold r:id="rId32"/>
    </p:embeddedFont>
    <p:embeddedFont>
      <p:font typeface="Qanelas SemiBold" panose="00000700000000000000" pitchFamily="50" charset="-52"/>
      <p:bold r:id="rId33"/>
    </p:embeddedFont>
    <p:embeddedFont>
      <p:font typeface="Proxima Nova Bl" panose="02000506030000020004" pitchFamily="50" charset="0"/>
      <p:bold r:id="rId34"/>
      <p:boldItalic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7F8"/>
    <a:srgbClr val="92D050"/>
    <a:srgbClr val="0070C0"/>
    <a:srgbClr val="AA8FED"/>
    <a:srgbClr val="202026"/>
    <a:srgbClr val="F2DB2E"/>
    <a:srgbClr val="181717"/>
    <a:srgbClr val="899DB7"/>
    <a:srgbClr val="65BCF7"/>
    <a:srgbClr val="57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6370" autoAdjust="0"/>
  </p:normalViewPr>
  <p:slideViewPr>
    <p:cSldViewPr snapToGrid="0">
      <p:cViewPr varScale="1">
        <p:scale>
          <a:sx n="72" d="100"/>
          <a:sy n="72" d="100"/>
        </p:scale>
        <p:origin x="96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413116505512175E-2"/>
          <c:y val="0.11674489785983178"/>
          <c:w val="0.80670299229856013"/>
          <c:h val="0.72716594778941923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explosion val="19"/>
            <c:spPr>
              <a:solidFill>
                <a:srgbClr val="46A7F8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C7C-4BE8-9BD3-588457576762}"/>
              </c:ext>
            </c:extLst>
          </c:dPt>
          <c:dPt>
            <c:idx val="1"/>
            <c:bubble3D val="0"/>
            <c:explosion val="11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C7C-4BE8-9BD3-588457576762}"/>
              </c:ext>
            </c:extLst>
          </c:dPt>
          <c:dPt>
            <c:idx val="2"/>
            <c:bubble3D val="0"/>
            <c:explosion val="14"/>
            <c:spPr>
              <a:solidFill>
                <a:srgbClr val="AA8FED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C7C-4BE8-9BD3-588457576762}"/>
              </c:ext>
            </c:extLst>
          </c:dPt>
          <c:dPt>
            <c:idx val="3"/>
            <c:bubble3D val="0"/>
            <c:explosion val="21"/>
            <c:spPr>
              <a:solidFill>
                <a:srgbClr val="0070C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C7C-4BE8-9BD3-588457576762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86.9</c:v>
                </c:pt>
                <c:pt idx="1">
                  <c:v>0.6</c:v>
                </c:pt>
                <c:pt idx="2">
                  <c:v>6.3</c:v>
                </c:pt>
                <c:pt idx="3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7C-4BE8-9BD3-588457576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12BF07B7-CECC-457D-90D0-4EC4A377A18A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13.10.2017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13.10.2017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4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3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1.jpe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blockgeeks.com/wp-content/uploads/2016/09/blockchain.jpg">
            <a:extLst>
              <a:ext uri="{FF2B5EF4-FFF2-40B4-BE49-F238E27FC236}">
                <a16:creationId xmlns:a16="http://schemas.microsoft.com/office/drawing/2014/main" id="{E6CCD273-1DE3-488C-918B-DD493E879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7" t="138" r="4466" b="138"/>
          <a:stretch/>
        </p:blipFill>
        <p:spPr bwMode="auto">
          <a:xfrm>
            <a:off x="0" y="0"/>
            <a:ext cx="64579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5C008B3-23FC-495C-AD1D-2C6B49DCB0A9}"/>
              </a:ext>
            </a:extLst>
          </p:cNvPr>
          <p:cNvSpPr/>
          <p:nvPr/>
        </p:nvSpPr>
        <p:spPr>
          <a:xfrm>
            <a:off x="-1" y="0"/>
            <a:ext cx="8376537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56369" y="1295787"/>
            <a:ext cx="5234831" cy="128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СЕРГЕЙ</a:t>
            </a:r>
          </a:p>
          <a:p>
            <a:pPr>
              <a:lnSpc>
                <a:spcPct val="80000"/>
              </a:lnSpc>
            </a:pPr>
            <a:r>
              <a:rPr lang="ru-RU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СЕВАНЦЯН</a:t>
            </a:r>
            <a:endParaRPr lang="en-US" sz="44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00EF265-A7C5-402F-9949-781DB89E2ECA}"/>
              </a:ext>
            </a:extLst>
          </p:cNvPr>
          <p:cNvSpPr txBox="1">
            <a:spLocks/>
          </p:cNvSpPr>
          <p:nvPr/>
        </p:nvSpPr>
        <p:spPr>
          <a:xfrm>
            <a:off x="556369" y="5449465"/>
            <a:ext cx="8274708" cy="756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46A7F8"/>
                </a:solidFill>
                <a:latin typeface="Qanelas ExtraBold" panose="00000900000000000000" pitchFamily="50" charset="-52"/>
              </a:rPr>
              <a:t>RUCOIN LOGISTIC</a:t>
            </a:r>
            <a:endParaRPr lang="ru-RU" sz="3600" dirty="0">
              <a:solidFill>
                <a:srgbClr val="46A7F8"/>
              </a:solidFill>
              <a:latin typeface="Qanelas ExtraBold" panose="00000900000000000000" pitchFamily="50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02A344-F224-4F5A-9F18-CD1D5277D0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01" r="19553"/>
          <a:stretch/>
        </p:blipFill>
        <p:spPr>
          <a:xfrm>
            <a:off x="6153150" y="0"/>
            <a:ext cx="6038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7. СОБСТВЕННЫЕ ИНВЕСТИЦИИ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" name="Левая фигурная скобка 1">
            <a:extLst>
              <a:ext uri="{FF2B5EF4-FFF2-40B4-BE49-F238E27FC236}">
                <a16:creationId xmlns:a16="http://schemas.microsoft.com/office/drawing/2014/main" id="{E41185FE-DD55-482B-B753-8BB1F3C646DA}"/>
              </a:ext>
            </a:extLst>
          </p:cNvPr>
          <p:cNvSpPr/>
          <p:nvPr/>
        </p:nvSpPr>
        <p:spPr>
          <a:xfrm>
            <a:off x="3003939" y="1743150"/>
            <a:ext cx="526063" cy="3695700"/>
          </a:xfrm>
          <a:prstGeom prst="leftBrace">
            <a:avLst>
              <a:gd name="adj1" fmla="val 131455"/>
              <a:gd name="adj2" fmla="val 48711"/>
            </a:avLst>
          </a:prstGeom>
          <a:ln w="28575">
            <a:solidFill>
              <a:srgbClr val="46A7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7B2DC-99D2-4C43-9199-BE509E927029}"/>
              </a:ext>
            </a:extLst>
          </p:cNvPr>
          <p:cNvSpPr txBox="1"/>
          <p:nvPr/>
        </p:nvSpPr>
        <p:spPr>
          <a:xfrm>
            <a:off x="879457" y="3570232"/>
            <a:ext cx="1420582" cy="980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4000" dirty="0">
                <a:solidFill>
                  <a:srgbClr val="46A7F8"/>
                </a:solidFill>
                <a:latin typeface="Qanelas Black" panose="00000A00000000000000" pitchFamily="50" charset="-52"/>
              </a:rPr>
              <a:t>МЛН.</a:t>
            </a:r>
          </a:p>
          <a:p>
            <a:pPr>
              <a:lnSpc>
                <a:spcPct val="70000"/>
              </a:lnSpc>
            </a:pPr>
            <a:r>
              <a:rPr lang="ru-RU" sz="4000" dirty="0">
                <a:solidFill>
                  <a:srgbClr val="46A7F8"/>
                </a:solidFill>
                <a:latin typeface="Qanelas Black" panose="00000A00000000000000" pitchFamily="50" charset="-52"/>
              </a:rPr>
              <a:t>РУБ.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F2C1F-9514-4DAF-971C-A9E4C14583E3}"/>
              </a:ext>
            </a:extLst>
          </p:cNvPr>
          <p:cNvSpPr txBox="1"/>
          <p:nvPr/>
        </p:nvSpPr>
        <p:spPr>
          <a:xfrm>
            <a:off x="715108" y="2095500"/>
            <a:ext cx="15167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0" dirty="0">
                <a:solidFill>
                  <a:srgbClr val="46A7F8"/>
                </a:solidFill>
                <a:latin typeface="Qanelas Black" panose="00000A00000000000000" pitchFamily="50" charset="-52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7DFAA-80E3-470F-A7B7-C576A03BEF92}"/>
              </a:ext>
            </a:extLst>
          </p:cNvPr>
          <p:cNvSpPr txBox="1"/>
          <p:nvPr/>
        </p:nvSpPr>
        <p:spPr>
          <a:xfrm>
            <a:off x="4371015" y="1894590"/>
            <a:ext cx="5907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Qanelas Medium" panose="00000600000000000000" pitchFamily="50" charset="-52"/>
              </a:rPr>
              <a:t>инвестировано основателями</a:t>
            </a:r>
          </a:p>
          <a:p>
            <a:r>
              <a:rPr lang="ru-RU" sz="3200" dirty="0">
                <a:solidFill>
                  <a:schemeClr val="bg1"/>
                </a:solidFill>
                <a:latin typeface="Qanelas Medium" panose="00000600000000000000" pitchFamily="50" charset="-52"/>
              </a:rPr>
              <a:t>и разработчиками</a:t>
            </a:r>
          </a:p>
        </p:txBody>
      </p:sp>
      <p:pic>
        <p:nvPicPr>
          <p:cNvPr id="2050" name="Picture 2" descr="Image result for blockchain logo">
            <a:extLst>
              <a:ext uri="{FF2B5EF4-FFF2-40B4-BE49-F238E27FC236}">
                <a16:creationId xmlns:a16="http://schemas.microsoft.com/office/drawing/2014/main" id="{9C2A7225-C229-4B52-81DF-A03193D33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18" r="71201" b="29722"/>
          <a:stretch/>
        </p:blipFill>
        <p:spPr bwMode="auto">
          <a:xfrm>
            <a:off x="4302846" y="3591000"/>
            <a:ext cx="1134623" cy="124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E1B5DB-53D3-435A-B292-8786C004C72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56" y="3814474"/>
            <a:ext cx="871826" cy="871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9D5630-E145-4CC2-BFC1-1833B1C1DD6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809" y="3875815"/>
            <a:ext cx="810485" cy="810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076957-1B26-4BE1-B0CD-7C1F063E51AA}"/>
              </a:ext>
            </a:extLst>
          </p:cNvPr>
          <p:cNvSpPr txBox="1"/>
          <p:nvPr/>
        </p:nvSpPr>
        <p:spPr>
          <a:xfrm>
            <a:off x="3948582" y="4963870"/>
            <a:ext cx="208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Qanelas Medium" panose="00000600000000000000" pitchFamily="50" charset="-52"/>
              </a:rPr>
              <a:t>Blockchain </a:t>
            </a:r>
            <a:r>
              <a:rPr lang="en-US" dirty="0" err="1">
                <a:solidFill>
                  <a:schemeClr val="bg1"/>
                </a:solidFill>
                <a:latin typeface="Qanelas Medium" panose="00000600000000000000" pitchFamily="50" charset="-52"/>
              </a:rPr>
              <a:t>Rucoin</a:t>
            </a:r>
            <a:endParaRPr lang="ru-RU" dirty="0">
              <a:solidFill>
                <a:schemeClr val="bg1"/>
              </a:solidFill>
              <a:latin typeface="Qanelas Medium" panose="00000600000000000000" pitchFamily="50" charset="-52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E8A21D-07F3-4623-88C2-3CE2BC5551ED}"/>
              </a:ext>
            </a:extLst>
          </p:cNvPr>
          <p:cNvSpPr txBox="1"/>
          <p:nvPr/>
        </p:nvSpPr>
        <p:spPr>
          <a:xfrm>
            <a:off x="6584547" y="4963870"/>
            <a:ext cx="16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Qanelas Medium" panose="00000600000000000000" pitchFamily="50" charset="-52"/>
              </a:rPr>
              <a:t>Smart contract</a:t>
            </a:r>
            <a:endParaRPr lang="ru-RU" dirty="0">
              <a:solidFill>
                <a:schemeClr val="bg1"/>
              </a:solidFill>
              <a:latin typeface="Qanelas Medium" panose="00000600000000000000" pitchFamily="50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463D07-08C9-4A49-B038-F560F3141A94}"/>
              </a:ext>
            </a:extLst>
          </p:cNvPr>
          <p:cNvSpPr txBox="1"/>
          <p:nvPr/>
        </p:nvSpPr>
        <p:spPr>
          <a:xfrm>
            <a:off x="8886542" y="496387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Qanelas Medium" panose="00000600000000000000" pitchFamily="50" charset="-52"/>
              </a:rPr>
              <a:t>Rucoin</a:t>
            </a:r>
            <a:r>
              <a:rPr lang="en-US" dirty="0">
                <a:solidFill>
                  <a:schemeClr val="bg1"/>
                </a:solidFill>
                <a:latin typeface="Qanelas Medium" panose="00000600000000000000" pitchFamily="50" charset="-52"/>
              </a:rPr>
              <a:t> Logistics</a:t>
            </a:r>
            <a:endParaRPr lang="ru-RU" dirty="0">
              <a:solidFill>
                <a:schemeClr val="bg1"/>
              </a:solidFill>
              <a:latin typeface="Qanelas Medium" panose="000006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3DB2375-6FF6-47CB-A6FE-C6B6613FA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44" y="3383288"/>
            <a:ext cx="1229585" cy="122958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4ABF62A-E52E-44CB-954C-F39075117D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45" y="1638300"/>
            <a:ext cx="1229585" cy="122958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6CE6A69-EFA3-4D68-ABB1-3F4A3062F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8" y="3383288"/>
            <a:ext cx="1229585" cy="12295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505BE6-4B94-4815-AE85-3EE48E9904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9" y="1638300"/>
            <a:ext cx="1229585" cy="1229585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ЧТО СДЕЛАНО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2050" name="Picture 2" descr="Image result for blockchain logo">
            <a:extLst>
              <a:ext uri="{FF2B5EF4-FFF2-40B4-BE49-F238E27FC236}">
                <a16:creationId xmlns:a16="http://schemas.microsoft.com/office/drawing/2014/main" id="{9C2A7225-C229-4B52-81DF-A03193D33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18" r="71201" b="29722"/>
          <a:stretch/>
        </p:blipFill>
        <p:spPr bwMode="auto">
          <a:xfrm>
            <a:off x="9121020" y="494878"/>
            <a:ext cx="725419" cy="79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E1B5DB-53D3-435A-B292-8786C004C7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776" y="615584"/>
            <a:ext cx="557400" cy="557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9D5630-E145-4CC2-BFC1-1833B1C1DD6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13" y="642243"/>
            <a:ext cx="518182" cy="51818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67587F-1BF1-480D-87AA-C336E4C7AD35}"/>
              </a:ext>
            </a:extLst>
          </p:cNvPr>
          <p:cNvSpPr/>
          <p:nvPr/>
        </p:nvSpPr>
        <p:spPr>
          <a:xfrm>
            <a:off x="715108" y="1855156"/>
            <a:ext cx="44093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Прошла тестовые этапы и </a:t>
            </a:r>
            <a:r>
              <a:rPr lang="ru-RU" sz="2400" dirty="0">
                <a:solidFill>
                  <a:srgbClr val="92D050"/>
                </a:solidFill>
                <a:latin typeface="Qanelas Medium" panose="00000600000000000000" pitchFamily="50" charset="-52"/>
              </a:rPr>
              <a:t>готова к реализации </a:t>
            </a: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на </a:t>
            </a:r>
            <a:r>
              <a:rPr lang="ru-RU" sz="2400" dirty="0" err="1">
                <a:solidFill>
                  <a:schemeClr val="bg1"/>
                </a:solidFill>
                <a:latin typeface="Qanelas Medium" panose="00000600000000000000" pitchFamily="50" charset="-52"/>
              </a:rPr>
              <a:t>Blockchain</a:t>
            </a: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Medium" panose="00000600000000000000" pitchFamily="50" charset="-52"/>
              </a:rPr>
              <a:t>RuCoin</a:t>
            </a: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 </a:t>
            </a:r>
          </a:p>
          <a:p>
            <a:endParaRPr lang="ru-RU" sz="24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endParaRPr lang="ru-RU" sz="24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r>
              <a:rPr lang="ru-RU" sz="2400" dirty="0" err="1">
                <a:solidFill>
                  <a:schemeClr val="bg1"/>
                </a:solidFill>
                <a:latin typeface="Qanelas Medium" panose="00000600000000000000" pitchFamily="50" charset="-52"/>
              </a:rPr>
              <a:t>BlockChain</a:t>
            </a: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Medium" panose="00000600000000000000" pitchFamily="50" charset="-52"/>
              </a:rPr>
              <a:t>RuCoin</a:t>
            </a: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 позволяет записать и </a:t>
            </a:r>
            <a:r>
              <a:rPr lang="ru-RU" sz="2400" dirty="0">
                <a:solidFill>
                  <a:srgbClr val="92D050"/>
                </a:solidFill>
                <a:latin typeface="Qanelas Medium" panose="00000600000000000000" pitchFamily="50" charset="-52"/>
              </a:rPr>
              <a:t>исполнить </a:t>
            </a:r>
            <a:r>
              <a:rPr lang="ru-RU" sz="2400" dirty="0" err="1">
                <a:solidFill>
                  <a:srgbClr val="92D050"/>
                </a:solidFill>
                <a:latin typeface="Qanelas Medium" panose="00000600000000000000" pitchFamily="50" charset="-52"/>
              </a:rPr>
              <a:t>Smart</a:t>
            </a:r>
            <a:r>
              <a:rPr lang="ru-RU" sz="2400" dirty="0">
                <a:solidFill>
                  <a:srgbClr val="92D050"/>
                </a:solidFill>
                <a:latin typeface="Qanelas Medium" panose="00000600000000000000" pitchFamily="50" charset="-52"/>
              </a:rPr>
              <a:t> </a:t>
            </a:r>
            <a:r>
              <a:rPr lang="ru-RU" sz="2400" dirty="0" err="1">
                <a:solidFill>
                  <a:srgbClr val="92D050"/>
                </a:solidFill>
                <a:latin typeface="Qanelas Medium" panose="00000600000000000000" pitchFamily="50" charset="-52"/>
              </a:rPr>
              <a:t>Contract</a:t>
            </a:r>
            <a:r>
              <a:rPr lang="ru-RU" sz="2400" dirty="0">
                <a:solidFill>
                  <a:srgbClr val="92D050"/>
                </a:solidFill>
                <a:latin typeface="Qanelas Medium" panose="00000600000000000000" pitchFamily="50" charset="-52"/>
              </a:rPr>
              <a:t> </a:t>
            </a:r>
          </a:p>
          <a:p>
            <a:endParaRPr lang="ru-RU" dirty="0">
              <a:solidFill>
                <a:schemeClr val="bg1"/>
              </a:solidFill>
              <a:latin typeface="Qanelas Medium" panose="00000600000000000000" pitchFamily="50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5D8559B-93B2-4467-9F89-9504F8E59909}"/>
              </a:ext>
            </a:extLst>
          </p:cNvPr>
          <p:cNvSpPr/>
          <p:nvPr/>
        </p:nvSpPr>
        <p:spPr>
          <a:xfrm>
            <a:off x="5437469" y="1859794"/>
            <a:ext cx="61163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Всё, что может быть описано алгоритмически, может быть реализовано в </a:t>
            </a:r>
            <a:r>
              <a:rPr lang="ru-RU" sz="2400" dirty="0">
                <a:solidFill>
                  <a:srgbClr val="92D050"/>
                </a:solidFill>
                <a:latin typeface="Qanelas Medium" panose="00000600000000000000" pitchFamily="50" charset="-52"/>
              </a:rPr>
              <a:t>виде </a:t>
            </a:r>
            <a:r>
              <a:rPr lang="ru-RU" sz="2400" dirty="0" err="1">
                <a:solidFill>
                  <a:srgbClr val="92D050"/>
                </a:solidFill>
                <a:latin typeface="Qanelas Medium" panose="00000600000000000000" pitchFamily="50" charset="-52"/>
              </a:rPr>
              <a:t>Smart</a:t>
            </a:r>
            <a:r>
              <a:rPr lang="ru-RU" sz="2400" dirty="0">
                <a:solidFill>
                  <a:srgbClr val="92D050"/>
                </a:solidFill>
                <a:latin typeface="Qanelas Medium" panose="00000600000000000000" pitchFamily="50" charset="-52"/>
              </a:rPr>
              <a:t> </a:t>
            </a:r>
            <a:r>
              <a:rPr lang="ru-RU" sz="2400" dirty="0" err="1">
                <a:solidFill>
                  <a:srgbClr val="92D050"/>
                </a:solidFill>
                <a:latin typeface="Qanelas Medium" panose="00000600000000000000" pitchFamily="50" charset="-52"/>
              </a:rPr>
              <a:t>Contract</a:t>
            </a:r>
            <a:endParaRPr lang="ru-RU" sz="2400" dirty="0">
              <a:solidFill>
                <a:srgbClr val="92D050"/>
              </a:solidFill>
              <a:latin typeface="Qanelas Medium" panose="00000600000000000000" pitchFamily="50" charset="-52"/>
            </a:endParaRPr>
          </a:p>
          <a:p>
            <a:endParaRPr lang="ru-RU" sz="24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endParaRPr lang="ru-RU" sz="24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Обеспечивает </a:t>
            </a:r>
            <a:r>
              <a:rPr lang="ru-RU" sz="2400" dirty="0">
                <a:solidFill>
                  <a:srgbClr val="92D050"/>
                </a:solidFill>
                <a:latin typeface="Qanelas Medium" panose="00000600000000000000" pitchFamily="50" charset="-52"/>
              </a:rPr>
              <a:t>взаимодействие клиентов </a:t>
            </a: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 системой, а так же обеспечивает выполнение контракта в реальном мире</a:t>
            </a:r>
          </a:p>
        </p:txBody>
      </p:sp>
    </p:spTree>
    <p:extLst>
      <p:ext uri="{BB962C8B-B14F-4D97-AF65-F5344CB8AC3E}">
        <p14:creationId xmlns:p14="http://schemas.microsoft.com/office/powerpoint/2010/main" val="22294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740341" y="2188175"/>
            <a:ext cx="2096471" cy="2067242"/>
          </a:xfrm>
          <a:prstGeom prst="ellipse">
            <a:avLst/>
          </a:prstGeom>
          <a:solidFill>
            <a:srgbClr val="F2D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Qanelas Bold" panose="00000800000000000000" pitchFamily="50" charset="-52"/>
              </a:rPr>
              <a:t>$</a:t>
            </a:r>
            <a:r>
              <a:rPr lang="ru-RU" sz="2800" dirty="0">
                <a:solidFill>
                  <a:schemeClr val="tx1"/>
                </a:solidFill>
                <a:latin typeface="Qanelas Bold" panose="00000800000000000000" pitchFamily="50" charset="-52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Qanelas Bold" panose="00000800000000000000" pitchFamily="50" charset="-52"/>
              </a:rPr>
              <a:t>800K</a:t>
            </a:r>
            <a:endParaRPr lang="ru-RU" sz="28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9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ПРЕДЛОЖЕНИЕ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Скругленный прямоугольник 6">
            <a:extLst>
              <a:ext uri="{FF2B5EF4-FFF2-40B4-BE49-F238E27FC236}">
                <a16:creationId xmlns:a16="http://schemas.microsoft.com/office/drawing/2014/main" id="{A403689E-4657-43A4-A4C7-264A03E81964}"/>
              </a:ext>
            </a:extLst>
          </p:cNvPr>
          <p:cNvSpPr/>
          <p:nvPr/>
        </p:nvSpPr>
        <p:spPr>
          <a:xfrm>
            <a:off x="3633538" y="2193824"/>
            <a:ext cx="2090742" cy="20615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Qanelas Bold" panose="00000800000000000000" pitchFamily="50" charset="-52"/>
              </a:rPr>
              <a:t>20%</a:t>
            </a:r>
            <a:endParaRPr lang="ru-RU" sz="32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AC410-B96B-4A0F-BF96-A2DFBC812463}"/>
              </a:ext>
            </a:extLst>
          </p:cNvPr>
          <p:cNvSpPr txBox="1"/>
          <p:nvPr/>
        </p:nvSpPr>
        <p:spPr>
          <a:xfrm>
            <a:off x="857238" y="4469271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Qanelas SemiBold" panose="00000700000000000000" pitchFamily="50" charset="-52"/>
              </a:rPr>
              <a:t>Angel round</a:t>
            </a:r>
            <a:endParaRPr lang="ru-RU" sz="2400" dirty="0">
              <a:solidFill>
                <a:schemeClr val="bg1"/>
              </a:solidFill>
              <a:latin typeface="Qanelas SemiBold" panose="00000700000000000000" pitchFamily="50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D81375-47CD-40E0-AC43-EE82C5EF0C1C}"/>
              </a:ext>
            </a:extLst>
          </p:cNvPr>
          <p:cNvSpPr txBox="1"/>
          <p:nvPr/>
        </p:nvSpPr>
        <p:spPr>
          <a:xfrm>
            <a:off x="3574901" y="4469271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SemiBold" panose="00000700000000000000" pitchFamily="50" charset="-52"/>
              </a:rPr>
              <a:t>Доля компании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BC24288-4F28-45DC-A03F-6847959EAF93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E292F275-FC23-4689-8AE7-3E299A6D426D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31" name="logo.png" descr="logo.png">
                <a:extLst>
                  <a:ext uri="{FF2B5EF4-FFF2-40B4-BE49-F238E27FC236}">
                    <a16:creationId xmlns:a16="http://schemas.microsoft.com/office/drawing/2014/main" id="{4E359E46-81C7-40DC-8910-225C05C2F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ME-RII-2-RGB.png" descr="ME-RII-2-RGB.png">
                <a:extLst>
                  <a:ext uri="{FF2B5EF4-FFF2-40B4-BE49-F238E27FC236}">
                    <a16:creationId xmlns:a16="http://schemas.microsoft.com/office/drawing/2014/main" id="{745C9930-2BF7-4D51-ABE8-5E401F2AAB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" name="Sputnik_logo.svg.png" descr="Sputnik_logo.svg.png">
                <a:extLst>
                  <a:ext uri="{FF2B5EF4-FFF2-40B4-BE49-F238E27FC236}">
                    <a16:creationId xmlns:a16="http://schemas.microsoft.com/office/drawing/2014/main" id="{CB991697-58C0-419C-A2B8-0F1868537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26FA1C56-84C0-4567-97CA-8D79EF591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8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0011F5F0-0931-431E-A97B-DE4B56DC9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8B9227EB-EB32-4CAF-9E7C-703E1FACF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6E2873B3-D597-4CDF-A117-EC4E0318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35" name="Левая фигурная скобка 34">
            <a:extLst>
              <a:ext uri="{FF2B5EF4-FFF2-40B4-BE49-F238E27FC236}">
                <a16:creationId xmlns:a16="http://schemas.microsoft.com/office/drawing/2014/main" id="{C468D33F-4D86-4EF6-A035-317644FBACA1}"/>
              </a:ext>
            </a:extLst>
          </p:cNvPr>
          <p:cNvSpPr/>
          <p:nvPr/>
        </p:nvSpPr>
        <p:spPr>
          <a:xfrm>
            <a:off x="6521006" y="1435291"/>
            <a:ext cx="526063" cy="3695700"/>
          </a:xfrm>
          <a:prstGeom prst="leftBrace">
            <a:avLst>
              <a:gd name="adj1" fmla="val 131455"/>
              <a:gd name="adj2" fmla="val 48711"/>
            </a:avLst>
          </a:prstGeom>
          <a:ln w="28575">
            <a:solidFill>
              <a:srgbClr val="46A7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173BA-0B19-4E7F-8F4C-D93F291EBED3}"/>
              </a:ext>
            </a:extLst>
          </p:cNvPr>
          <p:cNvSpPr txBox="1"/>
          <p:nvPr/>
        </p:nvSpPr>
        <p:spPr>
          <a:xfrm>
            <a:off x="7380144" y="1960892"/>
            <a:ext cx="38925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  <a:latin typeface="Proxima Nova Bl" panose="02000506030000020004" pitchFamily="50" charset="0"/>
              </a:rPr>
              <a:t>$</a:t>
            </a:r>
            <a:r>
              <a:rPr lang="ru-RU" sz="2000" b="1" dirty="0">
                <a:solidFill>
                  <a:srgbClr val="92D050"/>
                </a:solidFill>
                <a:latin typeface="Proxima Nova Bl" panose="02000506030000020004" pitchFamily="50" charset="0"/>
              </a:rPr>
              <a:t>450 000 </a:t>
            </a: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реализация клиентского</a:t>
            </a:r>
          </a:p>
          <a:p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модуля взаимодействия с </a:t>
            </a:r>
            <a:r>
              <a:rPr lang="en-US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Blockchain </a:t>
            </a:r>
            <a:r>
              <a:rPr lang="en-US" sz="2000" dirty="0" err="1">
                <a:solidFill>
                  <a:schemeClr val="bg1"/>
                </a:solidFill>
                <a:latin typeface="Qanelas Medium" panose="00000600000000000000" pitchFamily="50" charset="-52"/>
              </a:rPr>
              <a:t>Rucoin</a:t>
            </a:r>
            <a:endParaRPr lang="en-US" sz="20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endParaRPr lang="en-US" sz="20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r>
              <a:rPr lang="en-US" sz="2000" dirty="0">
                <a:solidFill>
                  <a:srgbClr val="92D050"/>
                </a:solidFill>
                <a:latin typeface="Proxima Nova Bl" panose="02000506030000020004" pitchFamily="50" charset="0"/>
              </a:rPr>
              <a:t>$350 000 </a:t>
            </a: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маркетинг и вывод продукта на рынок</a:t>
            </a:r>
          </a:p>
          <a:p>
            <a:endParaRPr lang="ru-RU" sz="20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r>
              <a:rPr lang="ru-RU" sz="2000" dirty="0">
                <a:solidFill>
                  <a:srgbClr val="92D050"/>
                </a:solidFill>
                <a:latin typeface="Proxima Nova Bl" panose="02000506030000020004" pitchFamily="50" charset="0"/>
              </a:rPr>
              <a:t>6 месяцев </a:t>
            </a: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срок реализации</a:t>
            </a:r>
            <a:endParaRPr lang="ru-RU" sz="2000" dirty="0">
              <a:solidFill>
                <a:schemeClr val="bg1"/>
              </a:solidFill>
              <a:latin typeface="Proxima Nova Bl" panose="02000506030000020004" pitchFamily="50" charset="0"/>
            </a:endParaRPr>
          </a:p>
          <a:p>
            <a:endParaRPr lang="ru-RU" sz="2000" dirty="0">
              <a:solidFill>
                <a:schemeClr val="bg1"/>
              </a:solidFill>
              <a:latin typeface="Proxima Nova Bl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9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43538" y="4209466"/>
            <a:ext cx="277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</a:rPr>
              <a:t>Технический директор НИИ инновационных технологий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33560" y="4209466"/>
            <a:ext cx="295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</a:rPr>
              <a:t>Директор НИИ инновационных технологий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1FA48D-AB12-4934-AA64-F1BA8FECCE72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10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КОМАНДА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D1CDB-48E2-4BF2-9CE9-64CA12C1B542}"/>
              </a:ext>
            </a:extLst>
          </p:cNvPr>
          <p:cNvSpPr txBox="1"/>
          <p:nvPr/>
        </p:nvSpPr>
        <p:spPr>
          <a:xfrm>
            <a:off x="7802954" y="4209466"/>
            <a:ext cx="310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</a:rPr>
              <a:t>Руководитель проектов НИИ инновационных технологий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CD6318-2D34-4552-A3C4-BA5903759049}"/>
              </a:ext>
            </a:extLst>
          </p:cNvPr>
          <p:cNvSpPr/>
          <p:nvPr/>
        </p:nvSpPr>
        <p:spPr>
          <a:xfrm>
            <a:off x="1669486" y="3608154"/>
            <a:ext cx="1425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46A7F8"/>
                </a:solidFill>
                <a:latin typeface="Qanelas ExtraBold" panose="00000900000000000000" pitchFamily="50" charset="-52"/>
              </a:rPr>
              <a:t>Сергей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E964C2C-EE09-463F-80DD-83320D9F133D}"/>
              </a:ext>
            </a:extLst>
          </p:cNvPr>
          <p:cNvSpPr/>
          <p:nvPr/>
        </p:nvSpPr>
        <p:spPr>
          <a:xfrm>
            <a:off x="5173986" y="3607175"/>
            <a:ext cx="1271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rgbClr val="46A7F8"/>
                </a:solidFill>
                <a:latin typeface="Qanelas ExtraBold" panose="00000900000000000000" pitchFamily="50" charset="-52"/>
              </a:rPr>
              <a:t>Лилия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94AE7-4E79-40ED-ABA7-C9A5CAC01211}"/>
              </a:ext>
            </a:extLst>
          </p:cNvPr>
          <p:cNvSpPr/>
          <p:nvPr/>
        </p:nvSpPr>
        <p:spPr>
          <a:xfrm>
            <a:off x="8612742" y="3557546"/>
            <a:ext cx="1608133" cy="572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800" b="1" dirty="0">
                <a:solidFill>
                  <a:srgbClr val="46A7F8"/>
                </a:solidFill>
                <a:latin typeface="Qanelas ExtraBold" panose="00000900000000000000" pitchFamily="50" charset="-52"/>
              </a:rPr>
              <a:t>Алексей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55A5DB8-D4BE-4F2F-B9FF-7FEEB28F60E9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C2AE7500-50DB-4233-AF97-5BB309AC1C04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8" name="logo.png" descr="logo.png">
                <a:extLst>
                  <a:ext uri="{FF2B5EF4-FFF2-40B4-BE49-F238E27FC236}">
                    <a16:creationId xmlns:a16="http://schemas.microsoft.com/office/drawing/2014/main" id="{B4EB9656-36E9-40E0-8F6C-4AD4D0091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" name="ME-RII-2-RGB.png" descr="ME-RII-2-RGB.png">
                <a:extLst>
                  <a:ext uri="{FF2B5EF4-FFF2-40B4-BE49-F238E27FC236}">
                    <a16:creationId xmlns:a16="http://schemas.microsoft.com/office/drawing/2014/main" id="{16F37939-FF97-473D-A977-AEB24A6F7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34EF4A96-D92F-4F68-BA40-84534CB55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4BE87E39-58FB-4790-A3BE-9AD74303F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8A1BA0EC-93B3-4DB2-8C69-19141A997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A763FF8-3223-4AEF-B649-DFCC54448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8F0C5D7-7E2F-491C-B8F7-F69924ACC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7170" name="Picture 2" descr="https://scontent-arn2-1.xx.fbcdn.net/v/t34.0-12/22447243_132097254181266_169237350_n.jpg?oh=85382a04e9f962c223e3c65fb8736938&amp;oe=59E2E35A">
            <a:extLst>
              <a:ext uri="{FF2B5EF4-FFF2-40B4-BE49-F238E27FC236}">
                <a16:creationId xmlns:a16="http://schemas.microsoft.com/office/drawing/2014/main" id="{F8FCB4BE-6496-46E1-BAFF-8EBE0BC0D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6" y="1756416"/>
            <a:ext cx="1532319" cy="15701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Фото Лилии Лучко.">
            <a:extLst>
              <a:ext uri="{FF2B5EF4-FFF2-40B4-BE49-F238E27FC236}">
                <a16:creationId xmlns:a16="http://schemas.microsoft.com/office/drawing/2014/main" id="{787EE842-F6F8-498B-9CBF-98F52D82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053" y="1756416"/>
            <a:ext cx="1556452" cy="15564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content-arn2-1.xx.fbcdn.net/v/t34.0-12/22447443_132145670843091_1168021546_n.jpg?oh=51d1f2d6c0cfdda0c8d2f9a00ad32c6f&amp;oe=59E325BE">
            <a:extLst>
              <a:ext uri="{FF2B5EF4-FFF2-40B4-BE49-F238E27FC236}">
                <a16:creationId xmlns:a16="http://schemas.microsoft.com/office/drawing/2014/main" id="{C402C922-FE61-4361-95EE-7FD9E4EDD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42465" r="21943" b="13102"/>
          <a:stretch/>
        </p:blipFill>
        <p:spPr bwMode="auto">
          <a:xfrm>
            <a:off x="8612742" y="1755237"/>
            <a:ext cx="1591124" cy="15911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4BACCE-04A7-4474-94C0-2F7AAFD23B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58" y="1180240"/>
            <a:ext cx="1639160" cy="163916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1827752" y="4915906"/>
            <a:ext cx="8583073" cy="125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46A7F8"/>
                </a:solidFill>
                <a:latin typeface="Qanelas Medium" panose="00000600000000000000" pitchFamily="50" charset="-52"/>
              </a:rPr>
              <a:t>+7 (495) 212-21-67 </a:t>
            </a:r>
            <a:r>
              <a:rPr lang="ru-RU" sz="2400" dirty="0">
                <a:solidFill>
                  <a:srgbClr val="46A7F8"/>
                </a:solidFill>
                <a:latin typeface="Qanelas Medium" panose="00000600000000000000" pitchFamily="50" charset="-52"/>
              </a:rPr>
              <a:t>     </a:t>
            </a:r>
            <a:r>
              <a:rPr lang="en-US" sz="2400" dirty="0">
                <a:solidFill>
                  <a:srgbClr val="46A7F8"/>
                </a:solidFill>
                <a:latin typeface="Qanelas Medium" panose="00000600000000000000" pitchFamily="50" charset="-52"/>
              </a:rPr>
              <a:t>+7 (926) 840-99-98 </a:t>
            </a:r>
            <a:endParaRPr lang="ru-RU" sz="2400" dirty="0">
              <a:solidFill>
                <a:srgbClr val="46A7F8"/>
              </a:solidFill>
              <a:latin typeface="Qanelas Medium" panose="00000600000000000000" pitchFamily="50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rgbClr val="46A7F8"/>
                </a:solidFill>
                <a:latin typeface="Qanelas Medium" panose="00000600000000000000" pitchFamily="50" charset="-52"/>
              </a:rPr>
              <a:t>support@ru-coin.com </a:t>
            </a:r>
            <a:r>
              <a:rPr lang="ru-RU" sz="2400" dirty="0">
                <a:solidFill>
                  <a:srgbClr val="46A7F8"/>
                </a:solidFill>
                <a:latin typeface="Qanelas Medium" panose="00000600000000000000" pitchFamily="50" charset="-52"/>
              </a:rPr>
              <a:t>    </a:t>
            </a:r>
            <a:r>
              <a:rPr lang="en-US" sz="2400" dirty="0">
                <a:solidFill>
                  <a:srgbClr val="46A7F8"/>
                </a:solidFill>
                <a:latin typeface="Qanelas Medium" panose="00000600000000000000" pitchFamily="50" charset="-52"/>
              </a:rPr>
              <a:t>telegram@RuCoin2017</a:t>
            </a:r>
          </a:p>
          <a:p>
            <a:pPr>
              <a:lnSpc>
                <a:spcPct val="120000"/>
              </a:lnSpc>
            </a:pPr>
            <a:endParaRPr lang="ru-RU" sz="1600" b="1" dirty="0">
              <a:solidFill>
                <a:srgbClr val="46A7F8"/>
              </a:solidFill>
              <a:latin typeface="Qanelas Black" panose="00000A00000000000000" pitchFamily="50" charset="-52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6D03313-817D-47EA-B778-50818E3EB9E4}"/>
              </a:ext>
            </a:extLst>
          </p:cNvPr>
          <p:cNvSpPr txBox="1">
            <a:spLocks/>
          </p:cNvSpPr>
          <p:nvPr/>
        </p:nvSpPr>
        <p:spPr>
          <a:xfrm>
            <a:off x="3116269" y="2314575"/>
            <a:ext cx="6006037" cy="153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Qanelas ExtraBold" panose="00000900000000000000" pitchFamily="50" charset="-52"/>
              </a:rPr>
              <a:t>RUCOIN LOGISTIC</a:t>
            </a:r>
            <a:endParaRPr lang="ru-RU" sz="5400" dirty="0">
              <a:solidFill>
                <a:schemeClr val="bg1"/>
              </a:solidFill>
              <a:latin typeface="Qanelas ExtraBold" panose="00000900000000000000" pitchFamily="50" charset="-52"/>
            </a:endParaRPr>
          </a:p>
          <a:p>
            <a:pPr algn="ctr">
              <a:lnSpc>
                <a:spcPct val="80000"/>
              </a:lnSpc>
            </a:pPr>
            <a:endParaRPr lang="ru-RU" sz="1600" dirty="0">
              <a:solidFill>
                <a:schemeClr val="bg2">
                  <a:lumMod val="75000"/>
                </a:schemeClr>
              </a:solidFill>
              <a:latin typeface="Qanelas Medium" panose="00000600000000000000" pitchFamily="50" charset="-52"/>
            </a:endParaRPr>
          </a:p>
          <a:p>
            <a:pPr algn="ctr">
              <a:lnSpc>
                <a:spcPct val="80000"/>
              </a:lnSpc>
            </a:pPr>
            <a:r>
              <a:rPr lang="ru-RU" sz="1600" dirty="0">
                <a:solidFill>
                  <a:schemeClr val="bg2">
                    <a:lumMod val="75000"/>
                  </a:schemeClr>
                </a:solidFill>
                <a:latin typeface="Qanelas Medium" panose="00000600000000000000" pitchFamily="50" charset="-52"/>
              </a:rPr>
              <a:t>НИИ ИННОВАЦИОННЫХ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ckgeeks.com/wp-content/uploads/2016/09/blockchain.jpg">
            <a:extLst>
              <a:ext uri="{FF2B5EF4-FFF2-40B4-BE49-F238E27FC236}">
                <a16:creationId xmlns:a16="http://schemas.microsoft.com/office/drawing/2014/main" id="{B6C21BDB-3152-4FA8-8AC0-1EFB02869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" t="138" r="4466" b="1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DCEECF-A83F-4E25-943F-310262CD6EF4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dk1">
              <a:alpha val="6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8D93D8E-E085-415C-9550-CD0F844D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283" y="4105441"/>
            <a:ext cx="4917429" cy="1082020"/>
          </a:xfrm>
        </p:spPr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Единая децентрализованная система сопровождения грузов и отслеживания жизни товаров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F890D86-D499-4722-A507-CC87952889C3}"/>
              </a:ext>
            </a:extLst>
          </p:cNvPr>
          <p:cNvSpPr txBox="1">
            <a:spLocks/>
          </p:cNvSpPr>
          <p:nvPr/>
        </p:nvSpPr>
        <p:spPr>
          <a:xfrm>
            <a:off x="2956669" y="1866900"/>
            <a:ext cx="6063506" cy="156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rgbClr val="46A7F8"/>
                </a:solidFill>
                <a:latin typeface="Qanelas ExtraBold" panose="00000900000000000000" pitchFamily="50" charset="-52"/>
              </a:rPr>
              <a:t>RUCOIN </a:t>
            </a:r>
          </a:p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rgbClr val="46A7F8"/>
                </a:solidFill>
                <a:latin typeface="Qanelas ExtraBold" panose="00000900000000000000" pitchFamily="50" charset="-52"/>
              </a:rPr>
              <a:t>LOGISTIC</a:t>
            </a:r>
            <a:endParaRPr lang="ru-RU" sz="5400" dirty="0">
              <a:solidFill>
                <a:srgbClr val="46A7F8"/>
              </a:solidFill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6937687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8D93D8E-E085-415C-9550-CD0F844D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684393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1. ПРОБЛЕМЫ ЛОГИСТИКИ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C00AEB67-B51D-41E8-81D9-E71E903DB201}"/>
              </a:ext>
            </a:extLst>
          </p:cNvPr>
          <p:cNvSpPr txBox="1">
            <a:spLocks/>
          </p:cNvSpPr>
          <p:nvPr/>
        </p:nvSpPr>
        <p:spPr>
          <a:xfrm>
            <a:off x="712538" y="1455073"/>
            <a:ext cx="8274708" cy="756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3600" dirty="0">
                <a:solidFill>
                  <a:srgbClr val="46A7F8"/>
                </a:solidFill>
                <a:latin typeface="Qanelas ExtraBold" panose="00000900000000000000" pitchFamily="50" charset="-52"/>
              </a:rPr>
              <a:t>Мы все хотим знать «Где мой товар</a:t>
            </a:r>
            <a:r>
              <a:rPr lang="en-US" sz="3600" dirty="0">
                <a:solidFill>
                  <a:srgbClr val="46A7F8"/>
                </a:solidFill>
                <a:latin typeface="Qanelas ExtraBold" panose="00000900000000000000" pitchFamily="50" charset="-52"/>
              </a:rPr>
              <a:t>?</a:t>
            </a:r>
            <a:r>
              <a:rPr lang="ru-RU" sz="3600" dirty="0">
                <a:solidFill>
                  <a:srgbClr val="46A7F8"/>
                </a:solidFill>
                <a:latin typeface="Qanelas ExtraBold" panose="00000900000000000000" pitchFamily="50" charset="-52"/>
              </a:rPr>
              <a:t>»</a:t>
            </a:r>
          </a:p>
        </p:txBody>
      </p:sp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6DD2FDBA-7C29-44BD-B190-C311EA8BAC44}"/>
              </a:ext>
            </a:extLst>
          </p:cNvPr>
          <p:cNvSpPr txBox="1">
            <a:spLocks/>
          </p:cNvSpPr>
          <p:nvPr/>
        </p:nvSpPr>
        <p:spPr>
          <a:xfrm>
            <a:off x="1747248" y="2669493"/>
            <a:ext cx="3370447" cy="859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Сложно </a:t>
            </a:r>
            <a:r>
              <a:rPr lang="ru-RU" sz="1600" dirty="0">
                <a:solidFill>
                  <a:srgbClr val="46A7F8"/>
                </a:solidFill>
                <a:latin typeface="Qanelas Medium" panose="00000600000000000000" pitchFamily="50" charset="-52"/>
              </a:rPr>
              <a:t>контролировать состояние </a:t>
            </a: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и условия </a:t>
            </a:r>
          </a:p>
          <a:p>
            <a:pPr>
              <a:lnSpc>
                <a:spcPct val="80000"/>
              </a:lnSpc>
            </a:pP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хранения груза в пути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843E16B2-7AA3-4058-92A5-88EFF04FFDD4}"/>
              </a:ext>
            </a:extLst>
          </p:cNvPr>
          <p:cNvGrpSpPr/>
          <p:nvPr/>
        </p:nvGrpSpPr>
        <p:grpSpPr>
          <a:xfrm>
            <a:off x="789689" y="5786240"/>
            <a:ext cx="9538954" cy="479899"/>
            <a:chOff x="2200092" y="6054908"/>
            <a:chExt cx="9538954" cy="479899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F64582C7-7E3D-42D0-A7D5-5F27BC032D8A}"/>
                </a:ext>
              </a:extLst>
            </p:cNvPr>
            <p:cNvGrpSpPr/>
            <p:nvPr/>
          </p:nvGrpSpPr>
          <p:grpSpPr>
            <a:xfrm>
              <a:off x="2200092" y="6098059"/>
              <a:ext cx="4995415" cy="381675"/>
              <a:chOff x="1423509" y="6013708"/>
              <a:chExt cx="5778921" cy="441538"/>
            </a:xfrm>
          </p:grpSpPr>
          <p:pic>
            <p:nvPicPr>
              <p:cNvPr id="30" name="logo.png" descr="logo.png">
                <a:extLst>
                  <a:ext uri="{FF2B5EF4-FFF2-40B4-BE49-F238E27FC236}">
                    <a16:creationId xmlns:a16="http://schemas.microsoft.com/office/drawing/2014/main" id="{C90473BE-1CB6-49C4-BB36-5BF85D266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986142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ME-RII-2-RGB.png" descr="ME-RII-2-RGB.png">
                <a:extLst>
                  <a:ext uri="{FF2B5EF4-FFF2-40B4-BE49-F238E27FC236}">
                    <a16:creationId xmlns:a16="http://schemas.microsoft.com/office/drawing/2014/main" id="{B27C3A22-049D-4EC6-B031-65F7C37774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4427148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Sputnik_logo.svg.png" descr="Sputnik_logo.svg.png">
                <a:extLst>
                  <a:ext uri="{FF2B5EF4-FFF2-40B4-BE49-F238E27FC236}">
                    <a16:creationId xmlns:a16="http://schemas.microsoft.com/office/drawing/2014/main" id="{85078402-C171-4063-8475-710DC601C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3403AFAF-179A-42C4-A160-612089CD1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5838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8163273-E8A4-49D1-BA79-905ED7F15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871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7A7980ED-23A8-4BE4-808B-4519824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729604" y="6054908"/>
              <a:ext cx="595632" cy="46797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BC3F0C7A-C764-4EF0-9CD6-AC1B1DC0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9147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4A4EDFA7-A45A-4827-B7F3-BC1D87FF5C24}"/>
              </a:ext>
            </a:extLst>
          </p:cNvPr>
          <p:cNvSpPr txBox="1">
            <a:spLocks/>
          </p:cNvSpPr>
          <p:nvPr/>
        </p:nvSpPr>
        <p:spPr>
          <a:xfrm>
            <a:off x="1738851" y="3637205"/>
            <a:ext cx="2713785" cy="859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Сложно контролировать </a:t>
            </a:r>
            <a:r>
              <a:rPr lang="ru-RU" sz="1600" dirty="0">
                <a:solidFill>
                  <a:srgbClr val="46A7F8"/>
                </a:solidFill>
                <a:latin typeface="Qanelas Medium" panose="00000600000000000000" pitchFamily="50" charset="-52"/>
              </a:rPr>
              <a:t>доступ к грузу</a:t>
            </a: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162F3EFE-14EB-411D-90D6-B5A93DF161E5}"/>
              </a:ext>
            </a:extLst>
          </p:cNvPr>
          <p:cNvSpPr txBox="1">
            <a:spLocks/>
          </p:cNvSpPr>
          <p:nvPr/>
        </p:nvSpPr>
        <p:spPr>
          <a:xfrm>
            <a:off x="1738850" y="4604917"/>
            <a:ext cx="2713785" cy="859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46A7F8"/>
                </a:solidFill>
                <a:latin typeface="Qanelas Medium" panose="00000600000000000000" pitchFamily="50" charset="-52"/>
              </a:rPr>
              <a:t>Недоверие участников </a:t>
            </a: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контракта друг к другу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C1F3C0E1-608F-475C-AD00-64E30B9D6FA9}"/>
              </a:ext>
            </a:extLst>
          </p:cNvPr>
          <p:cNvSpPr txBox="1">
            <a:spLocks/>
          </p:cNvSpPr>
          <p:nvPr/>
        </p:nvSpPr>
        <p:spPr>
          <a:xfrm>
            <a:off x="7133370" y="2622421"/>
            <a:ext cx="3370447" cy="859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Сложно применять </a:t>
            </a:r>
            <a:r>
              <a:rPr lang="ru-RU" sz="1600" dirty="0">
                <a:solidFill>
                  <a:srgbClr val="46A7F8"/>
                </a:solidFill>
                <a:latin typeface="Qanelas Medium" panose="00000600000000000000" pitchFamily="50" charset="-52"/>
              </a:rPr>
              <a:t>штрафные санкции</a:t>
            </a: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 к сторонам контракта</a:t>
            </a:r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08D921CA-EF45-405C-BE0F-A87FF7AAC03E}"/>
              </a:ext>
            </a:extLst>
          </p:cNvPr>
          <p:cNvSpPr txBox="1">
            <a:spLocks/>
          </p:cNvSpPr>
          <p:nvPr/>
        </p:nvSpPr>
        <p:spPr>
          <a:xfrm>
            <a:off x="7133369" y="4604916"/>
            <a:ext cx="3370447" cy="859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46A7F8"/>
                </a:solidFill>
                <a:latin typeface="Qanelas Medium" panose="00000600000000000000" pitchFamily="50" charset="-52"/>
              </a:rPr>
              <a:t>Простой грузов </a:t>
            </a: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и сложности с таможенным оформлением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FDCDCE91-DBE9-4375-A9BF-CACF134C8A98}"/>
              </a:ext>
            </a:extLst>
          </p:cNvPr>
          <p:cNvSpPr txBox="1">
            <a:spLocks/>
          </p:cNvSpPr>
          <p:nvPr/>
        </p:nvSpPr>
        <p:spPr>
          <a:xfrm>
            <a:off x="7133370" y="3611593"/>
            <a:ext cx="3370447" cy="859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Спорные вопросы при </a:t>
            </a:r>
            <a:r>
              <a:rPr lang="ru-RU" sz="1600" dirty="0">
                <a:solidFill>
                  <a:srgbClr val="46A7F8"/>
                </a:solidFill>
                <a:latin typeface="Qanelas Medium" panose="00000600000000000000" pitchFamily="50" charset="-52"/>
              </a:rPr>
              <a:t>разделении зон ответственности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676516-9E50-4EA5-91D0-91884C5C64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78" y="4716599"/>
            <a:ext cx="537062" cy="5370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46EE2A7-9B89-4C04-92F4-E0BD2F2648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79" y="3692399"/>
            <a:ext cx="589199" cy="58919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A08878-5BDD-49EC-8272-442A0BB8600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78" y="2804714"/>
            <a:ext cx="499045" cy="49904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96EF01-3BB0-4B43-BD50-516EDBE4F02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9" y="4649430"/>
            <a:ext cx="604231" cy="60423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9CD51D6-A292-4796-9604-4970FAB3C11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9" y="3716649"/>
            <a:ext cx="608461" cy="54070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7A3E3E1-8011-40F9-81CE-0E76EC58FE1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7" y="2816674"/>
            <a:ext cx="475127" cy="4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78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A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E13608-6B33-46A9-998E-8BDEE47047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05" y="263679"/>
            <a:ext cx="5202371" cy="5202371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8D93D8E-E085-415C-9550-CD0F844D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684393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2">
                    <a:lumMod val="10000"/>
                  </a:schemeClr>
                </a:solidFill>
                <a:latin typeface="Qanelas Heavy" panose="00000A00000000000000" pitchFamily="50" charset="-52"/>
              </a:rPr>
              <a:t>2. РЕШЕНИЕ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C00AEB67-B51D-41E8-81D9-E71E903DB201}"/>
              </a:ext>
            </a:extLst>
          </p:cNvPr>
          <p:cNvSpPr txBox="1">
            <a:spLocks/>
          </p:cNvSpPr>
          <p:nvPr/>
        </p:nvSpPr>
        <p:spPr>
          <a:xfrm>
            <a:off x="712538" y="1455073"/>
            <a:ext cx="8274708" cy="756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F2DB2E"/>
                </a:solidFill>
                <a:latin typeface="Qanelas ExtraBold" panose="00000900000000000000" pitchFamily="50" charset="-52"/>
              </a:rPr>
              <a:t>RUCOIN LOGISTIC</a:t>
            </a:r>
            <a:endParaRPr lang="ru-RU" sz="3600" dirty="0">
              <a:solidFill>
                <a:srgbClr val="F2DB2E"/>
              </a:solidFill>
              <a:latin typeface="Qanelas ExtraBold" panose="00000900000000000000" pitchFamily="50" charset="-52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843E16B2-7AA3-4058-92A5-88EFF04FFDD4}"/>
              </a:ext>
            </a:extLst>
          </p:cNvPr>
          <p:cNvGrpSpPr/>
          <p:nvPr/>
        </p:nvGrpSpPr>
        <p:grpSpPr>
          <a:xfrm>
            <a:off x="1463039" y="6054908"/>
            <a:ext cx="9199014" cy="479899"/>
            <a:chOff x="2200092" y="6054908"/>
            <a:chExt cx="9199014" cy="479899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F64582C7-7E3D-42D0-A7D5-5F27BC032D8A}"/>
                </a:ext>
              </a:extLst>
            </p:cNvPr>
            <p:cNvGrpSpPr/>
            <p:nvPr/>
          </p:nvGrpSpPr>
          <p:grpSpPr>
            <a:xfrm>
              <a:off x="2200092" y="6098059"/>
              <a:ext cx="5119806" cy="381675"/>
              <a:chOff x="1423509" y="6013708"/>
              <a:chExt cx="5922822" cy="441538"/>
            </a:xfrm>
          </p:grpSpPr>
          <p:pic>
            <p:nvPicPr>
              <p:cNvPr id="30" name="logo.png" descr="logo.png">
                <a:extLst>
                  <a:ext uri="{FF2B5EF4-FFF2-40B4-BE49-F238E27FC236}">
                    <a16:creationId xmlns:a16="http://schemas.microsoft.com/office/drawing/2014/main" id="{C90473BE-1CB6-49C4-BB36-5BF85D266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/>
              </a:blip>
              <a:stretch>
                <a:fillRect/>
              </a:stretch>
            </p:blipFill>
            <p:spPr>
              <a:xfrm>
                <a:off x="6130043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ME-RII-2-RGB.png" descr="ME-RII-2-RGB.png">
                <a:extLst>
                  <a:ext uri="{FF2B5EF4-FFF2-40B4-BE49-F238E27FC236}">
                    <a16:creationId xmlns:a16="http://schemas.microsoft.com/office/drawing/2014/main" id="{B27C3A22-049D-4EC6-B031-65F7C37774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/>
              </a:blip>
              <a:srcRect t="1" r="50119" b="8018"/>
              <a:stretch/>
            </p:blipFill>
            <p:spPr>
              <a:xfrm>
                <a:off x="4416904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Sputnik_logo.svg.png" descr="Sputnik_logo.svg.png">
                <a:extLst>
                  <a:ext uri="{FF2B5EF4-FFF2-40B4-BE49-F238E27FC236}">
                    <a16:creationId xmlns:a16="http://schemas.microsoft.com/office/drawing/2014/main" id="{85078402-C171-4063-8475-710DC601C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3403AFAF-179A-42C4-A160-612089CD1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27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8163273-E8A4-49D1-BA79-905ED7F15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5985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7A7980ED-23A8-4BE4-808B-4519824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672571" y="6054908"/>
              <a:ext cx="595632" cy="46797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BC3F0C7A-C764-4EF0-9CD6-AC1B1DC0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07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C1F3C0E1-608F-475C-AD00-64E30B9D6FA9}"/>
              </a:ext>
            </a:extLst>
          </p:cNvPr>
          <p:cNvSpPr txBox="1">
            <a:spLocks/>
          </p:cNvSpPr>
          <p:nvPr/>
        </p:nvSpPr>
        <p:spPr>
          <a:xfrm>
            <a:off x="6002078" y="1378132"/>
            <a:ext cx="5504046" cy="859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1600" dirty="0">
                <a:solidFill>
                  <a:schemeClr val="bg2">
                    <a:lumMod val="10000"/>
                  </a:schemeClr>
                </a:solidFill>
                <a:latin typeface="Proxima Nova Bl" panose="02000506030000020004" pitchFamily="50" charset="0"/>
              </a:rPr>
              <a:t>АВТОМАТИЗИРОВАННАЯ СИСТЕМА СОПРОВОЖДЕНИЯ ГРУЗОВ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FDCDCE91-DBE9-4375-A9BF-CACF134C8A98}"/>
              </a:ext>
            </a:extLst>
          </p:cNvPr>
          <p:cNvSpPr txBox="1">
            <a:spLocks/>
          </p:cNvSpPr>
          <p:nvPr/>
        </p:nvSpPr>
        <p:spPr>
          <a:xfrm>
            <a:off x="712538" y="3126748"/>
            <a:ext cx="2518342" cy="2543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ru-RU" sz="28700" dirty="0">
                <a:solidFill>
                  <a:schemeClr val="bg2">
                    <a:lumMod val="10000"/>
                  </a:schemeClr>
                </a:solidFill>
                <a:latin typeface="Proxima Nova ExCn Bl" panose="02000506030000020004" pitchFamily="50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BDDA2-D55F-48FE-8F3D-4195257E0CE3}"/>
              </a:ext>
            </a:extLst>
          </p:cNvPr>
          <p:cNvSpPr txBox="1"/>
          <p:nvPr/>
        </p:nvSpPr>
        <p:spPr>
          <a:xfrm rot="16200000">
            <a:off x="3571246" y="1695635"/>
            <a:ext cx="1046440" cy="303929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ru-RU" sz="2800" b="1">
                <a:solidFill>
                  <a:srgbClr val="181717"/>
                </a:solidFill>
                <a:latin typeface="Proxima Nova Bl" panose="02000506030000020004" pitchFamily="50" charset="0"/>
              </a:rPr>
              <a:t>ГОД </a:t>
            </a:r>
          </a:p>
          <a:p>
            <a:r>
              <a:rPr lang="ru-RU" sz="2800" b="1">
                <a:solidFill>
                  <a:srgbClr val="181717"/>
                </a:solidFill>
                <a:latin typeface="Proxima Nova Bl" panose="02000506030000020004" pitchFamily="50" charset="0"/>
              </a:rPr>
              <a:t>РАБОТЫ</a:t>
            </a:r>
            <a:endParaRPr lang="ru-RU" sz="2800" b="1" dirty="0">
              <a:solidFill>
                <a:srgbClr val="181717"/>
              </a:solidFill>
              <a:latin typeface="Proxima Nova Bl" panose="02000506030000020004" pitchFamily="50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EFCA964-CC1B-41CC-8F2A-3E49155BE268}"/>
              </a:ext>
            </a:extLst>
          </p:cNvPr>
          <p:cNvSpPr/>
          <p:nvPr/>
        </p:nvSpPr>
        <p:spPr>
          <a:xfrm>
            <a:off x="2535791" y="3780837"/>
            <a:ext cx="43613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Qanelas Medium" panose="00000600000000000000" pitchFamily="50" charset="-52"/>
              </a:rPr>
              <a:t>В течение года команда Научно-исследовательского института проводила исследования и разработки в области применения </a:t>
            </a:r>
            <a:r>
              <a:rPr lang="ru-RU" dirty="0" err="1">
                <a:latin typeface="Qanelas Medium" panose="00000600000000000000" pitchFamily="50" charset="-52"/>
              </a:rPr>
              <a:t>blockchain</a:t>
            </a:r>
            <a:r>
              <a:rPr lang="ru-RU" dirty="0">
                <a:latin typeface="Qanelas Medium" panose="00000600000000000000" pitchFamily="50" charset="-52"/>
              </a:rPr>
              <a:t> в логистике, ритейл и страховании</a:t>
            </a:r>
          </a:p>
        </p:txBody>
      </p:sp>
    </p:spTree>
    <p:extLst>
      <p:ext uri="{BB962C8B-B14F-4D97-AF65-F5344CB8AC3E}">
        <p14:creationId xmlns:p14="http://schemas.microsoft.com/office/powerpoint/2010/main" val="9256097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644471" y="1635089"/>
            <a:ext cx="3107430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Взаимодействие с </a:t>
            </a:r>
            <a:r>
              <a:rPr lang="ru-RU" sz="2000" dirty="0">
                <a:solidFill>
                  <a:srgbClr val="92D050"/>
                </a:solidFill>
                <a:latin typeface="Qanelas Medium" panose="00000600000000000000" pitchFamily="50" charset="-52"/>
              </a:rPr>
              <a:t>датчиками</a:t>
            </a: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 температуры, влажности и т.д.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Фиксирует все </a:t>
            </a:r>
            <a:r>
              <a:rPr lang="ru-RU" sz="2000" dirty="0">
                <a:solidFill>
                  <a:srgbClr val="92D050"/>
                </a:solidFill>
                <a:latin typeface="Qanelas Medium" panose="00000600000000000000" pitchFamily="50" charset="-52"/>
              </a:rPr>
              <a:t>параметры</a:t>
            </a: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 онлайн в неизменном виде 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Гибкость </a:t>
            </a:r>
            <a:r>
              <a:rPr lang="ru-RU" sz="2000" dirty="0">
                <a:solidFill>
                  <a:srgbClr val="92D050"/>
                </a:solidFill>
                <a:latin typeface="Qanelas Medium" panose="00000600000000000000" pitchFamily="50" charset="-52"/>
              </a:rPr>
              <a:t>фиксации событий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solidFill>
                <a:schemeClr val="accent4"/>
              </a:solidFill>
              <a:latin typeface="Qanelas Medium" panose="00000600000000000000" pitchFamily="50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2. РЕШЕНИЕ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1B2A743-2466-4529-B2BB-9D9DA51E8F6A}"/>
              </a:ext>
            </a:extLst>
          </p:cNvPr>
          <p:cNvSpPr/>
          <p:nvPr/>
        </p:nvSpPr>
        <p:spPr>
          <a:xfrm rot="5400000">
            <a:off x="7443438" y="2699466"/>
            <a:ext cx="7795558" cy="1979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0" dirty="0">
                <a:solidFill>
                  <a:srgbClr val="92D050"/>
                </a:solidFill>
                <a:latin typeface="Qanelas Black" panose="00000A00000000000000" pitchFamily="50" charset="-52"/>
              </a:rPr>
              <a:t>RUCOIN</a:t>
            </a:r>
            <a:endParaRPr lang="ru-RU" sz="15000" dirty="0">
              <a:solidFill>
                <a:srgbClr val="92D050"/>
              </a:solidFill>
              <a:latin typeface="Qanelas Black" panose="00000A00000000000000" pitchFamily="50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A016C85-F290-49C8-83FB-6B038D5F9755}"/>
              </a:ext>
            </a:extLst>
          </p:cNvPr>
          <p:cNvSpPr/>
          <p:nvPr/>
        </p:nvSpPr>
        <p:spPr>
          <a:xfrm>
            <a:off x="6380657" y="1616444"/>
            <a:ext cx="414833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Автоматически </a:t>
            </a:r>
            <a:r>
              <a:rPr lang="ru-RU" sz="2000" dirty="0">
                <a:solidFill>
                  <a:srgbClr val="92D050"/>
                </a:solidFill>
                <a:latin typeface="Qanelas Medium" panose="00000600000000000000" pitchFamily="50" charset="-52"/>
              </a:rPr>
              <a:t>исполняет контракт</a:t>
            </a: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 без возможности изменить</a:t>
            </a:r>
            <a:endParaRPr lang="ru-RU" sz="2000" dirty="0">
              <a:solidFill>
                <a:srgbClr val="FFC000"/>
              </a:solidFill>
              <a:latin typeface="Qanelas Medium" panose="00000600000000000000" pitchFamily="50" charset="-52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ru-RU" sz="2000" dirty="0">
                <a:solidFill>
                  <a:srgbClr val="92D050"/>
                </a:solidFill>
                <a:latin typeface="Qanelas Medium" panose="00000600000000000000" pitchFamily="50" charset="-52"/>
              </a:rPr>
              <a:t>Выявляет ответственного </a:t>
            </a: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за любые некорректные действия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Автоматически генерирует все </a:t>
            </a:r>
            <a:r>
              <a:rPr lang="ru-RU" sz="2000" dirty="0">
                <a:solidFill>
                  <a:srgbClr val="92D050"/>
                </a:solidFill>
                <a:latin typeface="Qanelas Medium" panose="00000600000000000000" pitchFamily="50" charset="-52"/>
              </a:rPr>
              <a:t>необходимые документы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FDA92D15-9ECD-4A50-A664-E8A8E0BD49E2}"/>
              </a:ext>
            </a:extLst>
          </p:cNvPr>
          <p:cNvGrpSpPr/>
          <p:nvPr/>
        </p:nvGrpSpPr>
        <p:grpSpPr>
          <a:xfrm>
            <a:off x="789689" y="5844430"/>
            <a:ext cx="9538954" cy="479899"/>
            <a:chOff x="2200092" y="6054908"/>
            <a:chExt cx="9538954" cy="479899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7EC47160-B335-4C76-A12B-42B6596FAC80}"/>
                </a:ext>
              </a:extLst>
            </p:cNvPr>
            <p:cNvGrpSpPr/>
            <p:nvPr/>
          </p:nvGrpSpPr>
          <p:grpSpPr>
            <a:xfrm>
              <a:off x="2200092" y="6098059"/>
              <a:ext cx="4995415" cy="381675"/>
              <a:chOff x="1423509" y="6013708"/>
              <a:chExt cx="5778921" cy="441538"/>
            </a:xfrm>
          </p:grpSpPr>
          <p:pic>
            <p:nvPicPr>
              <p:cNvPr id="34" name="logo.png" descr="logo.png">
                <a:extLst>
                  <a:ext uri="{FF2B5EF4-FFF2-40B4-BE49-F238E27FC236}">
                    <a16:creationId xmlns:a16="http://schemas.microsoft.com/office/drawing/2014/main" id="{B583397E-4307-4E32-90E0-1849D80FC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986142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" name="ME-RII-2-RGB.png" descr="ME-RII-2-RGB.png">
                <a:extLst>
                  <a:ext uri="{FF2B5EF4-FFF2-40B4-BE49-F238E27FC236}">
                    <a16:creationId xmlns:a16="http://schemas.microsoft.com/office/drawing/2014/main" id="{CD0AE56F-A2A4-4173-BC19-21CFB7606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4427148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" name="Sputnik_logo.svg.png" descr="Sputnik_logo.svg.png">
                <a:extLst>
                  <a:ext uri="{FF2B5EF4-FFF2-40B4-BE49-F238E27FC236}">
                    <a16:creationId xmlns:a16="http://schemas.microsoft.com/office/drawing/2014/main" id="{3A9CDE53-604C-45AB-9722-E58BCBFEA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3202854B-873A-4DB6-9ECF-064F39AA6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5838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1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89616FB7-6578-45C2-ADEE-1B77087C2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871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D3BB9111-1486-4144-8954-8E697E235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729604" y="6054908"/>
              <a:ext cx="595632" cy="467975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05C21F2D-E506-4DE6-B8A2-9E875819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9147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D110A4-9B99-48AF-82E2-959250A9C5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39" y="4218667"/>
            <a:ext cx="695518" cy="6955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2871F5-D28A-412E-B99A-5A749A3DDB3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8" y="2987396"/>
            <a:ext cx="730243" cy="7302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20A4AF7-079C-48CD-A0F5-4A0C1DD290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39" y="1635090"/>
            <a:ext cx="667262" cy="6672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A21AD5-D298-4CE3-9143-C7C8B54E925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0" y="3011114"/>
            <a:ext cx="634247" cy="63424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EFFCDC2-9A43-4714-A87F-16F41A0B5C9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9" y="4431644"/>
            <a:ext cx="604372" cy="604372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E79BF7D-000C-4425-B4DD-DCCD9AB33EE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4" y="1635089"/>
            <a:ext cx="589743" cy="5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40E29194-02B9-4544-ADE3-EAD24E0AB985}"/>
              </a:ext>
            </a:extLst>
          </p:cNvPr>
          <p:cNvSpPr txBox="1"/>
          <p:nvPr/>
        </p:nvSpPr>
        <p:spPr>
          <a:xfrm>
            <a:off x="8957170" y="1736732"/>
            <a:ext cx="237276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48B225-1329-4409-8168-8EDE9BCAED75}"/>
              </a:ext>
            </a:extLst>
          </p:cNvPr>
          <p:cNvSpPr txBox="1"/>
          <p:nvPr/>
        </p:nvSpPr>
        <p:spPr>
          <a:xfrm>
            <a:off x="5967975" y="1749972"/>
            <a:ext cx="228780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CF272F-C011-4FFC-9F22-9A4488A7FFA0}"/>
              </a:ext>
            </a:extLst>
          </p:cNvPr>
          <p:cNvSpPr txBox="1"/>
          <p:nvPr/>
        </p:nvSpPr>
        <p:spPr>
          <a:xfrm>
            <a:off x="3206766" y="1736732"/>
            <a:ext cx="228780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02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33DEB9-6320-4E5A-B3EF-B8A95D8EE07C}"/>
              </a:ext>
            </a:extLst>
          </p:cNvPr>
          <p:cNvSpPr txBox="1"/>
          <p:nvPr/>
        </p:nvSpPr>
        <p:spPr>
          <a:xfrm>
            <a:off x="742219" y="1736733"/>
            <a:ext cx="205056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0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01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715109" y="3752714"/>
            <a:ext cx="2066596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Aft>
                <a:spcPts val="1800"/>
              </a:spcAft>
            </a:pP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Согласование контракта, подготовка документов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754518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БАЗОВАЯ ТЕХНОЛОГИЯ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B2C1178-39D2-4027-842F-64F0FEBB4E78}"/>
              </a:ext>
            </a:extLst>
          </p:cNvPr>
          <p:cNvGrpSpPr/>
          <p:nvPr/>
        </p:nvGrpSpPr>
        <p:grpSpPr>
          <a:xfrm>
            <a:off x="1129842" y="5844430"/>
            <a:ext cx="9538954" cy="479899"/>
            <a:chOff x="2200092" y="6054908"/>
            <a:chExt cx="9538954" cy="479899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6FF99D07-44BF-4214-ABB1-6669A71B0529}"/>
                </a:ext>
              </a:extLst>
            </p:cNvPr>
            <p:cNvGrpSpPr/>
            <p:nvPr/>
          </p:nvGrpSpPr>
          <p:grpSpPr>
            <a:xfrm>
              <a:off x="2200092" y="6098059"/>
              <a:ext cx="4995415" cy="381675"/>
              <a:chOff x="1423509" y="6013708"/>
              <a:chExt cx="5778921" cy="441538"/>
            </a:xfrm>
          </p:grpSpPr>
          <p:pic>
            <p:nvPicPr>
              <p:cNvPr id="33" name="logo.png" descr="logo.png">
                <a:extLst>
                  <a:ext uri="{FF2B5EF4-FFF2-40B4-BE49-F238E27FC236}">
                    <a16:creationId xmlns:a16="http://schemas.microsoft.com/office/drawing/2014/main" id="{C0EF0CDA-2415-4420-9904-BC1FDF4E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986142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" name="ME-RII-2-RGB.png" descr="ME-RII-2-RGB.png">
                <a:extLst>
                  <a:ext uri="{FF2B5EF4-FFF2-40B4-BE49-F238E27FC236}">
                    <a16:creationId xmlns:a16="http://schemas.microsoft.com/office/drawing/2014/main" id="{D90EDA39-6F21-4B78-93B4-C96ECF51C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4427148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" name="Sputnik_logo.svg.png" descr="Sputnik_logo.svg.png">
                <a:extLst>
                  <a:ext uri="{FF2B5EF4-FFF2-40B4-BE49-F238E27FC236}">
                    <a16:creationId xmlns:a16="http://schemas.microsoft.com/office/drawing/2014/main" id="{12BF8376-24CC-4C71-ACC2-64F582ACD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49EB5634-47F8-4C56-94B6-4BB0E4F9C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5838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2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D1E28CF7-42D3-4E39-8C2A-220D2A3E6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871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415CB865-0780-4F7D-9826-294ECE2FC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729604" y="6054908"/>
              <a:ext cx="595632" cy="467975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C5AE4142-348F-4EE0-A0BA-FC604F926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9147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BDEFB4-BDAE-43C3-8F78-16538A7A25B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78" y="2497176"/>
            <a:ext cx="920078" cy="9200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27B681-2AD3-49DD-8D4F-7A1E1CD48E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67" y="2370535"/>
            <a:ext cx="1172005" cy="11720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A2BC5A-C86D-4C02-8059-A9FA7CD0B85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93" y="2497176"/>
            <a:ext cx="993076" cy="9930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3210F9A-1374-4C60-8A8B-30C5C2719A4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18" y="2370535"/>
            <a:ext cx="1257377" cy="1277236"/>
          </a:xfrm>
          <a:prstGeom prst="rect">
            <a:avLst/>
          </a:prstGeom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DF40026-CA26-40D6-AA90-2DDDFD3F521E}"/>
              </a:ext>
            </a:extLst>
          </p:cNvPr>
          <p:cNvSpPr/>
          <p:nvPr/>
        </p:nvSpPr>
        <p:spPr>
          <a:xfrm>
            <a:off x="3511638" y="3752713"/>
            <a:ext cx="168505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Aft>
                <a:spcPts val="1800"/>
              </a:spcAft>
            </a:pP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Подготовка груза к перевозке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5404A46-86AE-43D2-AAB6-4FDD301EE38E}"/>
              </a:ext>
            </a:extLst>
          </p:cNvPr>
          <p:cNvSpPr/>
          <p:nvPr/>
        </p:nvSpPr>
        <p:spPr>
          <a:xfrm>
            <a:off x="6269537" y="3752713"/>
            <a:ext cx="1820667" cy="88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Aft>
                <a:spcPts val="1800"/>
              </a:spcAft>
            </a:pP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Перевозка, таможенное декларирование и очистка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3690CF6-DD2A-437E-8F92-003BF520EF86}"/>
              </a:ext>
            </a:extLst>
          </p:cNvPr>
          <p:cNvSpPr/>
          <p:nvPr/>
        </p:nvSpPr>
        <p:spPr>
          <a:xfrm>
            <a:off x="9195984" y="3751367"/>
            <a:ext cx="1820667" cy="68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Aft>
                <a:spcPts val="1800"/>
              </a:spcAft>
            </a:pPr>
            <a:r>
              <a:rPr lang="ru-RU" sz="1600" dirty="0">
                <a:solidFill>
                  <a:schemeClr val="bg1"/>
                </a:solidFill>
                <a:latin typeface="Qanelas Medium" panose="00000600000000000000" pitchFamily="50" charset="-52"/>
              </a:rPr>
              <a:t>Получение груза и закрытие контракта</a:t>
            </a: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441B0C91-C3F3-4906-B1CC-397E72ECD5FD}"/>
              </a:ext>
            </a:extLst>
          </p:cNvPr>
          <p:cNvCxnSpPr/>
          <p:nvPr/>
        </p:nvCxnSpPr>
        <p:spPr>
          <a:xfrm>
            <a:off x="2867025" y="3076575"/>
            <a:ext cx="44287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5C6E252-AFA6-49E2-9F98-688632D413A8}"/>
              </a:ext>
            </a:extLst>
          </p:cNvPr>
          <p:cNvCxnSpPr/>
          <p:nvPr/>
        </p:nvCxnSpPr>
        <p:spPr>
          <a:xfrm>
            <a:off x="5456449" y="3076575"/>
            <a:ext cx="44287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E86BA153-ED34-42AB-AF97-4236F993EC31}"/>
              </a:ext>
            </a:extLst>
          </p:cNvPr>
          <p:cNvCxnSpPr/>
          <p:nvPr/>
        </p:nvCxnSpPr>
        <p:spPr>
          <a:xfrm>
            <a:off x="8471963" y="3076575"/>
            <a:ext cx="44287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46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F8A341-F75E-4542-BF9B-02CA958D31D6}"/>
              </a:ext>
            </a:extLst>
          </p:cNvPr>
          <p:cNvSpPr/>
          <p:nvPr/>
        </p:nvSpPr>
        <p:spPr>
          <a:xfrm>
            <a:off x="730946" y="1961627"/>
            <a:ext cx="183127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rgbClr val="46A7F8"/>
                </a:solidFill>
                <a:latin typeface="Qanelas Bold" panose="00000800000000000000" pitchFamily="50" charset="-52"/>
              </a:rPr>
              <a:t>$120 M </a:t>
            </a:r>
            <a:endParaRPr lang="ru-RU" sz="3600" dirty="0">
              <a:solidFill>
                <a:srgbClr val="46A7F8"/>
              </a:solidFill>
              <a:latin typeface="Qanelas Bold" panose="00000800000000000000" pitchFamily="50" charset="-52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E5C5C9C-3A27-4B36-843D-E01F8D865388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4. ОБЗОР РЫНКА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3403A30F-08AF-477B-AAC0-D73EBD409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925500"/>
              </p:ext>
            </p:extLst>
          </p:nvPr>
        </p:nvGraphicFramePr>
        <p:xfrm>
          <a:off x="6868030" y="390525"/>
          <a:ext cx="3037970" cy="3367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1EEEB-78C3-4FF4-AAD0-FE0F682D732A}"/>
              </a:ext>
            </a:extLst>
          </p:cNvPr>
          <p:cNvSpPr txBox="1"/>
          <p:nvPr/>
        </p:nvSpPr>
        <p:spPr>
          <a:xfrm>
            <a:off x="730946" y="2628604"/>
            <a:ext cx="1625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Qanelas Medium" panose="00000600000000000000" pitchFamily="50" charset="-52"/>
              </a:rPr>
              <a:t>рынок </a:t>
            </a:r>
          </a:p>
          <a:p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Qanelas Medium" panose="00000600000000000000" pitchFamily="50" charset="-52"/>
              </a:rPr>
              <a:t>LBS</a:t>
            </a:r>
            <a:r>
              <a:rPr lang="ru-RU" sz="2400">
                <a:solidFill>
                  <a:schemeClr val="bg1">
                    <a:lumMod val="75000"/>
                  </a:schemeClr>
                </a:solidFill>
                <a:latin typeface="Qanelas Medium" panose="00000600000000000000" pitchFamily="50" charset="-52"/>
              </a:rPr>
              <a:t>-услуг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EB2BF5C-F84C-4F6D-8601-1DAA92FA244F}"/>
              </a:ext>
            </a:extLst>
          </p:cNvPr>
          <p:cNvSpPr/>
          <p:nvPr/>
        </p:nvSpPr>
        <p:spPr>
          <a:xfrm>
            <a:off x="3037601" y="1961627"/>
            <a:ext cx="325842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rgbClr val="46A7F8"/>
                </a:solidFill>
                <a:latin typeface="Qanelas Bold" panose="00000800000000000000" pitchFamily="50" charset="-52"/>
              </a:rPr>
              <a:t>1</a:t>
            </a:r>
            <a:r>
              <a:rPr lang="ru-RU" sz="3600" dirty="0">
                <a:solidFill>
                  <a:srgbClr val="46A7F8"/>
                </a:solidFill>
                <a:latin typeface="Qanelas Bold" panose="00000800000000000000" pitchFamily="50" charset="-52"/>
              </a:rPr>
              <a:t>,5</a:t>
            </a:r>
            <a:r>
              <a:rPr lang="en-US" sz="3600" dirty="0">
                <a:solidFill>
                  <a:srgbClr val="46A7F8"/>
                </a:solidFill>
                <a:latin typeface="Qanelas Bold" panose="00000800000000000000" pitchFamily="50" charset="-52"/>
              </a:rPr>
              <a:t> </a:t>
            </a:r>
            <a:r>
              <a:rPr lang="ru-RU" sz="3600" dirty="0">
                <a:solidFill>
                  <a:srgbClr val="46A7F8"/>
                </a:solidFill>
                <a:latin typeface="Qanelas Bold" panose="00000800000000000000" pitchFamily="50" charset="-52"/>
              </a:rPr>
              <a:t>млрд.</a:t>
            </a:r>
            <a:r>
              <a:rPr lang="en-US" sz="3600" dirty="0">
                <a:solidFill>
                  <a:srgbClr val="46A7F8"/>
                </a:solidFill>
                <a:latin typeface="Qanelas Bold" panose="00000800000000000000" pitchFamily="50" charset="-52"/>
              </a:rPr>
              <a:t> </a:t>
            </a:r>
            <a:r>
              <a:rPr lang="ru-RU" sz="3600">
                <a:solidFill>
                  <a:srgbClr val="46A7F8"/>
                </a:solidFill>
                <a:latin typeface="Qanelas Bold" panose="00000800000000000000" pitchFamily="50" charset="-52"/>
              </a:rPr>
              <a:t>тонн</a:t>
            </a:r>
            <a:r>
              <a:rPr lang="en-US" sz="3600">
                <a:solidFill>
                  <a:srgbClr val="46A7F8"/>
                </a:solidFill>
                <a:latin typeface="Qanelas Bold" panose="00000800000000000000" pitchFamily="50" charset="-52"/>
              </a:rPr>
              <a:t> </a:t>
            </a:r>
            <a:endParaRPr lang="ru-RU" sz="3600" dirty="0">
              <a:solidFill>
                <a:srgbClr val="46A7F8"/>
              </a:solidFill>
              <a:latin typeface="Qanelas Bold" panose="00000800000000000000" pitchFamily="50" charset="-5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0930E3-5003-4C65-B13A-3B8B5A44630B}"/>
              </a:ext>
            </a:extLst>
          </p:cNvPr>
          <p:cNvSpPr txBox="1"/>
          <p:nvPr/>
        </p:nvSpPr>
        <p:spPr>
          <a:xfrm>
            <a:off x="3037601" y="2628604"/>
            <a:ext cx="3258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Qanelas Medium" panose="00000600000000000000" pitchFamily="50" charset="-52"/>
              </a:rPr>
              <a:t>объём грузоперевозок авто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9F91BF6-7ADB-4996-B733-0449EE8D9735}"/>
              </a:ext>
            </a:extLst>
          </p:cNvPr>
          <p:cNvSpPr/>
          <p:nvPr/>
        </p:nvSpPr>
        <p:spPr>
          <a:xfrm>
            <a:off x="715108" y="3854452"/>
            <a:ext cx="325842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3600" dirty="0">
                <a:solidFill>
                  <a:srgbClr val="46A7F8"/>
                </a:solidFill>
                <a:latin typeface="Qanelas Bold" panose="00000800000000000000" pitchFamily="50" charset="-52"/>
              </a:rPr>
              <a:t>78,2 млн.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AE303-344A-42FF-BF1E-7167C13EE04E}"/>
              </a:ext>
            </a:extLst>
          </p:cNvPr>
          <p:cNvSpPr txBox="1"/>
          <p:nvPr/>
        </p:nvSpPr>
        <p:spPr>
          <a:xfrm>
            <a:off x="715108" y="4521429"/>
            <a:ext cx="3258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75000"/>
                  </a:schemeClr>
                </a:solidFill>
                <a:latin typeface="Qanelas Medium" panose="00000600000000000000" pitchFamily="50" charset="-52"/>
              </a:rPr>
              <a:t>объём грузоперевозок авто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AEBBD5-DEF7-4C3E-9B82-8637AA5F0FCA}"/>
              </a:ext>
            </a:extLst>
          </p:cNvPr>
          <p:cNvSpPr txBox="1"/>
          <p:nvPr/>
        </p:nvSpPr>
        <p:spPr>
          <a:xfrm>
            <a:off x="7066676" y="3987277"/>
            <a:ext cx="4830049" cy="1435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rgbClr val="92D050"/>
                </a:solidFill>
                <a:latin typeface="Qanelas Medium" panose="00000600000000000000" pitchFamily="50" charset="-52"/>
              </a:rPr>
              <a:t>Управленческая логистика – </a:t>
            </a:r>
            <a:r>
              <a:rPr lang="ru-RU" sz="2000" dirty="0">
                <a:solidFill>
                  <a:srgbClr val="92D050"/>
                </a:solidFill>
                <a:latin typeface="Qanelas Black" panose="00000A00000000000000" pitchFamily="50" charset="-52"/>
              </a:rPr>
              <a:t>0,6%</a:t>
            </a:r>
            <a:endParaRPr lang="ru-RU" dirty="0">
              <a:solidFill>
                <a:srgbClr val="92D050"/>
              </a:solidFill>
              <a:latin typeface="Qanelas Black" panose="00000A00000000000000" pitchFamily="50" charset="-52"/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AA8FED"/>
                </a:solidFill>
                <a:latin typeface="Qanelas Medium" panose="00000600000000000000" pitchFamily="50" charset="-52"/>
              </a:rPr>
              <a:t>Складирование и дистрибуция – </a:t>
            </a:r>
            <a:r>
              <a:rPr lang="ru-RU" dirty="0">
                <a:solidFill>
                  <a:srgbClr val="AA8FED"/>
                </a:solidFill>
                <a:latin typeface="Qanelas Black" panose="00000A00000000000000" pitchFamily="50" charset="-52"/>
              </a:rPr>
              <a:t>6,2%</a:t>
            </a: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0070C0"/>
                </a:solidFill>
                <a:latin typeface="Qanelas Medium" panose="00000600000000000000" pitchFamily="50" charset="-52"/>
              </a:rPr>
              <a:t>Экспедиторские услуги – </a:t>
            </a:r>
            <a:r>
              <a:rPr lang="ru-RU" dirty="0">
                <a:solidFill>
                  <a:srgbClr val="0070C0"/>
                </a:solidFill>
                <a:latin typeface="Qanelas Black" panose="00000A00000000000000" pitchFamily="50" charset="-52"/>
              </a:rPr>
              <a:t>6,3%</a:t>
            </a: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46A7F8"/>
                </a:solidFill>
                <a:latin typeface="Qanelas Medium" panose="00000600000000000000" pitchFamily="50" charset="-52"/>
              </a:rPr>
              <a:t>Грузоперевозки – </a:t>
            </a:r>
            <a:r>
              <a:rPr lang="ru-RU" dirty="0">
                <a:solidFill>
                  <a:srgbClr val="46A7F8"/>
                </a:solidFill>
                <a:latin typeface="Qanelas Black" panose="00000A00000000000000" pitchFamily="50" charset="-52"/>
              </a:rPr>
              <a:t>86,9%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1837446B-4D1E-4206-9CA8-23979059947A}"/>
              </a:ext>
            </a:extLst>
          </p:cNvPr>
          <p:cNvGrpSpPr/>
          <p:nvPr/>
        </p:nvGrpSpPr>
        <p:grpSpPr>
          <a:xfrm>
            <a:off x="944228" y="6054908"/>
            <a:ext cx="9924694" cy="479899"/>
            <a:chOff x="1090731" y="6054908"/>
            <a:chExt cx="9924694" cy="479899"/>
          </a:xfrm>
        </p:grpSpPr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A65D9CB8-75F5-43FA-B419-E6095F6A875E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59" name="logo.png" descr="logo.png">
                <a:extLst>
                  <a:ext uri="{FF2B5EF4-FFF2-40B4-BE49-F238E27FC236}">
                    <a16:creationId xmlns:a16="http://schemas.microsoft.com/office/drawing/2014/main" id="{65915628-98B3-4C5B-BA27-D1D48F6D2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" name="ME-RII-2-RGB.png" descr="ME-RII-2-RGB.png">
                <a:extLst>
                  <a:ext uri="{FF2B5EF4-FFF2-40B4-BE49-F238E27FC236}">
                    <a16:creationId xmlns:a16="http://schemas.microsoft.com/office/drawing/2014/main" id="{F85A4182-EDE9-49DD-A29E-3D826C4A5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" name="Sputnik_logo.svg.png" descr="Sputnik_logo.svg.png">
                <a:extLst>
                  <a:ext uri="{FF2B5EF4-FFF2-40B4-BE49-F238E27FC236}">
                    <a16:creationId xmlns:a16="http://schemas.microsoft.com/office/drawing/2014/main" id="{1B17D9A5-4809-4062-8AD4-2E69626A8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Рисунок 61">
                <a:extLst>
                  <a:ext uri="{FF2B5EF4-FFF2-40B4-BE49-F238E27FC236}">
                    <a16:creationId xmlns:a16="http://schemas.microsoft.com/office/drawing/2014/main" id="{B41C5361-84F6-4B21-A37B-B98184412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5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6B91089D-640F-4B61-A70A-45775A45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3BE0EB30-2313-4FA9-82C2-34D325238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117294" y="6054908"/>
              <a:ext cx="595632" cy="467975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D665835B-A2A7-4E96-AF7C-7D87B90DB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5526" y="6054908"/>
              <a:ext cx="479899" cy="47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3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http://blockgeeks.com/wp-content/uploads/2016/09/blockchain.jpg">
            <a:extLst>
              <a:ext uri="{FF2B5EF4-FFF2-40B4-BE49-F238E27FC236}">
                <a16:creationId xmlns:a16="http://schemas.microsoft.com/office/drawing/2014/main" id="{B7681D58-7455-40E0-AA6B-D10B9AD2B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" t="138" r="4466" b="1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81BA48F5-51D3-49CC-9AC8-4A957A8F5BFB}"/>
              </a:ext>
            </a:extLst>
          </p:cNvPr>
          <p:cNvSpPr/>
          <p:nvPr/>
        </p:nvSpPr>
        <p:spPr>
          <a:xfrm>
            <a:off x="-7373" y="0"/>
            <a:ext cx="12192000" cy="6858000"/>
          </a:xfrm>
          <a:prstGeom prst="rect">
            <a:avLst/>
          </a:prstGeom>
          <a:solidFill>
            <a:schemeClr val="dk1">
              <a:alpha val="8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92D050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5. ФИНАНСОВАЯ МОДЕЛЬ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B292FA5-6002-4BFE-9334-3969FC7CB357}"/>
              </a:ext>
            </a:extLst>
          </p:cNvPr>
          <p:cNvGrpSpPr/>
          <p:nvPr/>
        </p:nvGrpSpPr>
        <p:grpSpPr>
          <a:xfrm>
            <a:off x="944228" y="6054908"/>
            <a:ext cx="9924694" cy="479899"/>
            <a:chOff x="1090731" y="6054908"/>
            <a:chExt cx="9924694" cy="479899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8E1A9D60-3A18-4D31-8D7D-2DA88E008742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39" name="logo.png" descr="logo.png">
                <a:extLst>
                  <a:ext uri="{FF2B5EF4-FFF2-40B4-BE49-F238E27FC236}">
                    <a16:creationId xmlns:a16="http://schemas.microsoft.com/office/drawing/2014/main" id="{6A8C3839-B29C-44E7-8A58-96669ABEC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ME-RII-2-RGB.png" descr="ME-RII-2-RGB.png">
                <a:extLst>
                  <a:ext uri="{FF2B5EF4-FFF2-40B4-BE49-F238E27FC236}">
                    <a16:creationId xmlns:a16="http://schemas.microsoft.com/office/drawing/2014/main" id="{A3BDFA8E-C14B-4DA2-99A1-309058A61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Sputnik_logo.svg.png" descr="Sputnik_logo.svg.png">
                <a:extLst>
                  <a:ext uri="{FF2B5EF4-FFF2-40B4-BE49-F238E27FC236}">
                    <a16:creationId xmlns:a16="http://schemas.microsoft.com/office/drawing/2014/main" id="{4C4090B6-BACC-4E9B-8617-3B46EE18C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0785C49E-A1BC-48AC-BA72-6A81DD627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543AC01D-5ABA-41C6-B63C-6B38B64D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30A596D-D9DC-406B-A451-E6C9B1EFD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117294" y="6054908"/>
              <a:ext cx="595632" cy="467975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0C87CB7D-7AF8-42A1-8D02-EE988611D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552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59E7DEDA-758F-417B-8ACF-88685F0CEA8C}"/>
              </a:ext>
            </a:extLst>
          </p:cNvPr>
          <p:cNvSpPr/>
          <p:nvPr/>
        </p:nvSpPr>
        <p:spPr>
          <a:xfrm>
            <a:off x="744975" y="1961627"/>
            <a:ext cx="3725579" cy="605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3200" u="sng" dirty="0">
                <a:solidFill>
                  <a:srgbClr val="46A7F8"/>
                </a:solidFill>
                <a:latin typeface="Qanelas Black" panose="00000A00000000000000" pitchFamily="50" charset="-52"/>
              </a:rPr>
              <a:t>500 </a:t>
            </a:r>
            <a:r>
              <a:rPr lang="ru-RU" sz="3200" u="sng" dirty="0" smtClean="0">
                <a:solidFill>
                  <a:srgbClr val="46A7F8"/>
                </a:solidFill>
                <a:latin typeface="Qanelas Black" panose="00000A00000000000000" pitchFamily="50" charset="-52"/>
              </a:rPr>
              <a:t>МЛН. ₽</a:t>
            </a:r>
            <a:endParaRPr lang="ru-RU" sz="3200" u="sng" dirty="0">
              <a:solidFill>
                <a:srgbClr val="46A7F8"/>
              </a:solidFill>
              <a:latin typeface="Qanelas Black" panose="00000A00000000000000" pitchFamily="50" charset="-5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E2CF6C-900B-42E1-958B-977A2E62046F}"/>
              </a:ext>
            </a:extLst>
          </p:cNvPr>
          <p:cNvSpPr txBox="1"/>
          <p:nvPr/>
        </p:nvSpPr>
        <p:spPr>
          <a:xfrm>
            <a:off x="744975" y="2628604"/>
            <a:ext cx="325842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прибыль базовой конфигурации за 6 месяцев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38BCAE3B-D3AA-4FB7-B773-F243A0285AC8}"/>
              </a:ext>
            </a:extLst>
          </p:cNvPr>
          <p:cNvSpPr/>
          <p:nvPr/>
        </p:nvSpPr>
        <p:spPr>
          <a:xfrm>
            <a:off x="4972200" y="1961627"/>
            <a:ext cx="5072947" cy="605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200" u="sng" dirty="0">
                <a:solidFill>
                  <a:srgbClr val="46A7F8"/>
                </a:solidFill>
                <a:latin typeface="Qanelas Black" panose="00000A00000000000000" pitchFamily="50" charset="-52"/>
              </a:rPr>
              <a:t>&gt;</a:t>
            </a:r>
            <a:r>
              <a:rPr lang="ru-RU" sz="3200" u="sng" dirty="0">
                <a:solidFill>
                  <a:srgbClr val="46A7F8"/>
                </a:solidFill>
                <a:latin typeface="Qanelas Black" panose="00000A00000000000000" pitchFamily="50" charset="-52"/>
              </a:rPr>
              <a:t>1 </a:t>
            </a:r>
            <a:r>
              <a:rPr lang="ru-RU" sz="3200" u="sng" dirty="0" smtClean="0">
                <a:solidFill>
                  <a:srgbClr val="46A7F8"/>
                </a:solidFill>
                <a:latin typeface="Qanelas Black" panose="00000A00000000000000" pitchFamily="50" charset="-52"/>
              </a:rPr>
              <a:t>МЛН. КОНТРАКТОВ</a:t>
            </a:r>
            <a:endParaRPr lang="ru-RU" sz="3200" u="sng" dirty="0">
              <a:solidFill>
                <a:srgbClr val="46A7F8"/>
              </a:solidFill>
              <a:latin typeface="Qanelas Black" panose="00000A00000000000000" pitchFamily="50" charset="-5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D4936F-927B-4D90-A801-8E350A9E72B5}"/>
              </a:ext>
            </a:extLst>
          </p:cNvPr>
          <p:cNvSpPr txBox="1"/>
          <p:nvPr/>
        </p:nvSpPr>
        <p:spPr>
          <a:xfrm>
            <a:off x="4972201" y="2628604"/>
            <a:ext cx="419969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Контракты </a:t>
            </a:r>
            <a:r>
              <a:rPr lang="ru-RU" sz="2400" dirty="0" smtClean="0">
                <a:solidFill>
                  <a:schemeClr val="bg1"/>
                </a:solidFill>
                <a:latin typeface="Qanelas Medium" panose="00000600000000000000" pitchFamily="50" charset="-52"/>
              </a:rPr>
              <a:t>при базовой </a:t>
            </a: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конфигурации на </a:t>
            </a:r>
            <a:r>
              <a:rPr lang="en-US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LBS</a:t>
            </a:r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-рынке РФ (авто)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789B61-99EF-4DAB-8C84-D9385C7EFC6F}"/>
              </a:ext>
            </a:extLst>
          </p:cNvPr>
          <p:cNvSpPr/>
          <p:nvPr/>
        </p:nvSpPr>
        <p:spPr>
          <a:xfrm>
            <a:off x="730946" y="4335744"/>
            <a:ext cx="35103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6A7F8"/>
                </a:solidFill>
                <a:latin typeface="Proxima Nova Bl" panose="02000506030000020004" pitchFamily="50" charset="0"/>
              </a:rPr>
              <a:t>Стоимость контактов в системе рассчитывается из сложности выполнения контрактов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7BF386A8-A58D-481A-A9E1-6DC929E5B7B7}"/>
              </a:ext>
            </a:extLst>
          </p:cNvPr>
          <p:cNvSpPr/>
          <p:nvPr/>
        </p:nvSpPr>
        <p:spPr>
          <a:xfrm>
            <a:off x="4972201" y="4335744"/>
            <a:ext cx="4594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2D050"/>
                </a:solidFill>
                <a:latin typeface="Proxima Nova Bl" panose="02000506030000020004" pitchFamily="50" charset="0"/>
              </a:rPr>
              <a:t>Базовая система </a:t>
            </a:r>
            <a:r>
              <a:rPr lang="ru-RU" dirty="0" err="1">
                <a:solidFill>
                  <a:srgbClr val="92D050"/>
                </a:solidFill>
                <a:latin typeface="Proxima Nova Bl" panose="02000506030000020004" pitchFamily="50" charset="0"/>
              </a:rPr>
              <a:t>RuCoinLogistic</a:t>
            </a:r>
            <a:r>
              <a:rPr lang="ru-RU" dirty="0">
                <a:solidFill>
                  <a:srgbClr val="92D050"/>
                </a:solidFill>
                <a:latin typeface="Proxima Nova Bl" panose="02000506030000020004" pitchFamily="50" charset="0"/>
              </a:rPr>
              <a:t> может работать с внутригосударственными и международными перевозками</a:t>
            </a: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http://blockgeeks.com/wp-content/uploads/2016/09/blockchain.jpg">
            <a:extLst>
              <a:ext uri="{FF2B5EF4-FFF2-40B4-BE49-F238E27FC236}">
                <a16:creationId xmlns:a16="http://schemas.microsoft.com/office/drawing/2014/main" id="{B7681D58-7455-40E0-AA6B-D10B9AD2B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" t="138" r="4466" b="13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81BA48F5-51D3-49CC-9AC8-4A957A8F5BFB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dk1">
              <a:alpha val="8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92D050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ПРЕИМУЩЕСТВА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61B067-1B3B-4D8D-A542-3748769723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86" y="5289787"/>
            <a:ext cx="710036" cy="7100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E94D9E-0A98-4B9C-86E1-A8685830A4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20" y="3821637"/>
            <a:ext cx="746134" cy="7461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91195B-6E24-48F5-AB18-A4E5E2D278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20" y="2746975"/>
            <a:ext cx="681713" cy="6817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95D263-7446-401A-AF20-ADE8979546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20" y="1712419"/>
            <a:ext cx="667547" cy="6675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446D04-2106-446D-9A52-403EB74388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8" y="3894639"/>
            <a:ext cx="688808" cy="6888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8B9F9D0-1141-4B67-AEF3-157E29EB54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756713"/>
            <a:ext cx="605531" cy="60553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B42CD6-FCBC-4DC1-AF14-1FD235930B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828" y="2798762"/>
            <a:ext cx="604752" cy="604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B8EDB05-B837-4658-B097-11D97D896B35}"/>
              </a:ext>
            </a:extLst>
          </p:cNvPr>
          <p:cNvSpPr txBox="1"/>
          <p:nvPr/>
        </p:nvSpPr>
        <p:spPr>
          <a:xfrm>
            <a:off x="1731075" y="1998894"/>
            <a:ext cx="1625766" cy="34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Поставщик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E87869C-E6C0-4DC1-BAE6-01EDEE0DD5A8}"/>
              </a:ext>
            </a:extLst>
          </p:cNvPr>
          <p:cNvSpPr/>
          <p:nvPr/>
        </p:nvSpPr>
        <p:spPr>
          <a:xfrm>
            <a:off x="7467620" y="0"/>
            <a:ext cx="4724381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D4D03D-DFE6-4F4D-81A4-EC064050E7EE}"/>
              </a:ext>
            </a:extLst>
          </p:cNvPr>
          <p:cNvSpPr txBox="1"/>
          <p:nvPr/>
        </p:nvSpPr>
        <p:spPr>
          <a:xfrm>
            <a:off x="1731075" y="3105347"/>
            <a:ext cx="1625766" cy="34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Экспедитор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BA55E1-74E9-44BD-A49F-F65EB61D49B2}"/>
              </a:ext>
            </a:extLst>
          </p:cNvPr>
          <p:cNvSpPr txBox="1"/>
          <p:nvPr/>
        </p:nvSpPr>
        <p:spPr>
          <a:xfrm>
            <a:off x="1727836" y="4229217"/>
            <a:ext cx="1815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Перевозчик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F81719-377F-460E-9D9F-774C3E4E4C16}"/>
              </a:ext>
            </a:extLst>
          </p:cNvPr>
          <p:cNvSpPr txBox="1"/>
          <p:nvPr/>
        </p:nvSpPr>
        <p:spPr>
          <a:xfrm>
            <a:off x="4942146" y="1931312"/>
            <a:ext cx="1676586" cy="586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Таможенный брокер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0FFCCD-B8BD-48FE-BF4E-59B25827D0F5}"/>
              </a:ext>
            </a:extLst>
          </p:cNvPr>
          <p:cNvSpPr txBox="1"/>
          <p:nvPr/>
        </p:nvSpPr>
        <p:spPr>
          <a:xfrm>
            <a:off x="4942146" y="3105347"/>
            <a:ext cx="1625766" cy="34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Таможня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B50AD9-B079-46D8-9EA2-E3D6B2F640BB}"/>
              </a:ext>
            </a:extLst>
          </p:cNvPr>
          <p:cNvSpPr txBox="1"/>
          <p:nvPr/>
        </p:nvSpPr>
        <p:spPr>
          <a:xfrm>
            <a:off x="4938907" y="4229217"/>
            <a:ext cx="1815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Перевозчик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A05B6-9391-49C3-9605-06036E4A7601}"/>
              </a:ext>
            </a:extLst>
          </p:cNvPr>
          <p:cNvSpPr txBox="1"/>
          <p:nvPr/>
        </p:nvSpPr>
        <p:spPr>
          <a:xfrm>
            <a:off x="1727836" y="5374331"/>
            <a:ext cx="1815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Medium" panose="00000600000000000000" pitchFamily="50" charset="-52"/>
              </a:rPr>
              <a:t>Покупатель</a:t>
            </a: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908F5696-B6EF-47F0-944B-94F77357E3CE}"/>
              </a:ext>
            </a:extLst>
          </p:cNvPr>
          <p:cNvSpPr/>
          <p:nvPr/>
        </p:nvSpPr>
        <p:spPr>
          <a:xfrm>
            <a:off x="8014919" y="587358"/>
            <a:ext cx="37385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Уверенность в своевременной оплате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Qanelas Black" panose="00000A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Прослеживаемость пути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Qanelas Black" panose="00000A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Корректировка и быстрое согласование при форс-мажоре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Qanelas Black" panose="00000A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Снижение расходов на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юрид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. вопросы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Qanelas Black" panose="00000A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Прозрачность процессов выполнения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Qanelas Black" panose="00000A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Разграничение ответственности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Qanelas Black" panose="00000A00000000000000" pitchFamily="50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Qanelas Black" panose="00000A00000000000000" pitchFamily="50" charset="-52"/>
              </a:rPr>
              <a:t>Мониторинг и данные датчиков</a:t>
            </a:r>
          </a:p>
        </p:txBody>
      </p:sp>
    </p:spTree>
    <p:extLst>
      <p:ext uri="{BB962C8B-B14F-4D97-AF65-F5344CB8AC3E}">
        <p14:creationId xmlns:p14="http://schemas.microsoft.com/office/powerpoint/2010/main" val="350660992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19844</TotalTime>
  <Words>446</Words>
  <Application>Microsoft Office PowerPoint</Application>
  <PresentationFormat>Широкоэкранный</PresentationFormat>
  <Paragraphs>124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9" baseType="lpstr">
      <vt:lpstr>Calibri</vt:lpstr>
      <vt:lpstr>Proxima Nova ExCn Bl</vt:lpstr>
      <vt:lpstr>Qanelas ExtraBold</vt:lpstr>
      <vt:lpstr>Qanelas Medium</vt:lpstr>
      <vt:lpstr>Wingdings</vt:lpstr>
      <vt:lpstr>Arial</vt:lpstr>
      <vt:lpstr>Qanelas Heavy</vt:lpstr>
      <vt:lpstr>Qanelas Light</vt:lpstr>
      <vt:lpstr>Yu Gothic UI Semibold</vt:lpstr>
      <vt:lpstr>Qanelas Black</vt:lpstr>
      <vt:lpstr>Calibri Light</vt:lpstr>
      <vt:lpstr>Qanelas Bold</vt:lpstr>
      <vt:lpstr>Qanelas SemiBold</vt:lpstr>
      <vt:lpstr>Proxima Nova Bl</vt:lpstr>
      <vt:lpstr>Тема Office</vt:lpstr>
      <vt:lpstr>Презентация PowerPoint</vt:lpstr>
      <vt:lpstr>Единая децентрализованная система сопровождения грузов и отслеживания жизни товаров</vt:lpstr>
      <vt:lpstr>1. ПРОБЛЕМЫ ЛОГИСТИКИ</vt:lpstr>
      <vt:lpstr>2. РЕШЕНИЕ</vt:lpstr>
      <vt:lpstr>2. РЕШЕНИЕ</vt:lpstr>
      <vt:lpstr>3. БАЗОВАЯ ТЕХНОЛОГИЯ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Пользователь Windows</cp:lastModifiedBy>
  <cp:revision>1032</cp:revision>
  <dcterms:created xsi:type="dcterms:W3CDTF">2016-05-16T09:44:36Z</dcterms:created>
  <dcterms:modified xsi:type="dcterms:W3CDTF">2017-10-13T13:28:13Z</dcterms:modified>
</cp:coreProperties>
</file>